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6" r:id="rId4"/>
    <p:sldMasterId id="2147483688" r:id="rId5"/>
    <p:sldMasterId id="2147483698" r:id="rId6"/>
    <p:sldMasterId id="2147483704" r:id="rId7"/>
    <p:sldMasterId id="2147483714" r:id="rId8"/>
    <p:sldMasterId id="2147483718" r:id="rId9"/>
    <p:sldMasterId id="2147483728" r:id="rId10"/>
    <p:sldMasterId id="2147483742" r:id="rId11"/>
    <p:sldMasterId id="2147483750" r:id="rId12"/>
  </p:sldMasterIdLst>
  <p:notesMasterIdLst>
    <p:notesMasterId r:id="rId50"/>
  </p:notesMasterIdLst>
  <p:handoutMasterIdLst>
    <p:handoutMasterId r:id="rId51"/>
  </p:handoutMasterIdLst>
  <p:sldIdLst>
    <p:sldId id="256" r:id="rId13"/>
    <p:sldId id="258" r:id="rId14"/>
    <p:sldId id="257" r:id="rId15"/>
    <p:sldId id="259" r:id="rId16"/>
    <p:sldId id="262" r:id="rId17"/>
    <p:sldId id="266" r:id="rId18"/>
    <p:sldId id="260" r:id="rId19"/>
    <p:sldId id="261" r:id="rId20"/>
    <p:sldId id="263" r:id="rId21"/>
    <p:sldId id="264" r:id="rId22"/>
    <p:sldId id="269" r:id="rId23"/>
    <p:sldId id="267" r:id="rId24"/>
    <p:sldId id="265" r:id="rId25"/>
    <p:sldId id="268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8996C-EE15-4B91-87FF-7AA08996A91E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B1E6-9E86-4EC1-880B-3F6A43F8119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338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558A-22EC-483A-8C63-71E543C9F1DC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F528-A4F4-4B0D-8B88-A92705C9715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875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147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515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1519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287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939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7457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6982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8710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8695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5506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28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4540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1615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3301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104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3054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7528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071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9939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5397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68994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1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4555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9416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747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079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556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18080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9955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462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535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401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874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276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068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9F528-A4F4-4B0D-8B88-A92705C9715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922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3" b="-2"/>
          <a:stretch/>
        </p:blipFill>
        <p:spPr>
          <a:xfrm>
            <a:off x="0" y="0"/>
            <a:ext cx="9144000" cy="4415846"/>
          </a:xfrm>
          <a:prstGeom prst="rect">
            <a:avLst/>
          </a:prstGeom>
        </p:spPr>
      </p:pic>
      <p:pic>
        <p:nvPicPr>
          <p:cNvPr id="10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293183"/>
            <a:ext cx="8496300" cy="122413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1" y="5661336"/>
            <a:ext cx="8208589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2051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46" y="6561251"/>
            <a:ext cx="1656184" cy="1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756" y="0"/>
            <a:ext cx="3935084" cy="1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122" y="6355272"/>
            <a:ext cx="348706" cy="3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229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23850" y="1683392"/>
            <a:ext cx="8496300" cy="44099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44675"/>
            <a:ext cx="8496300" cy="151231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4149724"/>
            <a:ext cx="8496300" cy="1223963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700808"/>
            <a:ext cx="4171950" cy="4392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171950" cy="4392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8" y="1484314"/>
            <a:ext cx="8426449" cy="1150937"/>
          </a:xfr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2868227"/>
            <a:ext cx="8426451" cy="792162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5933849"/>
            <a:ext cx="2520000" cy="5193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6241463"/>
            <a:ext cx="3419710" cy="34168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73" y="5728941"/>
            <a:ext cx="1711303" cy="10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652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6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960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484312"/>
            <a:ext cx="4141788" cy="44291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484313"/>
            <a:ext cx="4141787" cy="442912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95999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7" y="1484312"/>
            <a:ext cx="4137625" cy="63144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8777" y="2131200"/>
            <a:ext cx="4137625" cy="3782238"/>
          </a:xfrm>
        </p:spPr>
        <p:txBody>
          <a:bodyPr t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7601" y="1484312"/>
            <a:ext cx="4137625" cy="63144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7601" y="2131200"/>
            <a:ext cx="4137625" cy="3782238"/>
          </a:xfrm>
        </p:spPr>
        <p:txBody>
          <a:bodyPr t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6426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500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 b="14639"/>
          <a:stretch/>
        </p:blipFill>
        <p:spPr>
          <a:xfrm>
            <a:off x="0" y="-1"/>
            <a:ext cx="9144000" cy="5076967"/>
          </a:xfrm>
          <a:prstGeom prst="rect">
            <a:avLst/>
          </a:prstGeom>
        </p:spPr>
      </p:pic>
      <p:pic>
        <p:nvPicPr>
          <p:cNvPr id="17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323850" y="4927475"/>
            <a:ext cx="8496300" cy="5898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23850" y="5661336"/>
            <a:ext cx="8496299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13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46" y="6561251"/>
            <a:ext cx="1656184" cy="1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756" y="0"/>
            <a:ext cx="3935084" cy="1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726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874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7" y="4042801"/>
            <a:ext cx="8426449" cy="1362075"/>
          </a:xfrm>
        </p:spPr>
        <p:txBody>
          <a:bodyPr lIns="0" rIns="0" anchor="t"/>
          <a:lstStyle>
            <a:lvl1pPr algn="l">
              <a:defRPr sz="28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5" y="2545201"/>
            <a:ext cx="84264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668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1296000"/>
          </a:xfrm>
          <a:ln>
            <a:solidFill>
              <a:srgbClr val="007E46"/>
            </a:solidFill>
          </a:ln>
        </p:spPr>
        <p:txBody>
          <a:bodyPr lIns="381600" rIns="0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2401" y="273051"/>
            <a:ext cx="5242825" cy="56403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58777" y="1484314"/>
            <a:ext cx="3060700" cy="4429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52490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775" y="273600"/>
            <a:ext cx="8426451" cy="5018400"/>
          </a:xfrm>
        </p:spPr>
        <p:txBody>
          <a:bodyPr tIns="180000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7" y="5367339"/>
            <a:ext cx="6927625" cy="80486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122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ohne Logo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042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8" y="1484314"/>
            <a:ext cx="8426449" cy="1150937"/>
          </a:xfr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2868227"/>
            <a:ext cx="8426451" cy="792162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9652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6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040674" y="6313918"/>
            <a:ext cx="841863" cy="11520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18210" y="6318033"/>
            <a:ext cx="2781851" cy="314543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2040673" y="6517376"/>
            <a:ext cx="841863" cy="115200"/>
          </a:xfrm>
          <a:prstGeom prst="rect">
            <a:avLst/>
          </a:prstGeom>
        </p:spPr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960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6" y="1498029"/>
            <a:ext cx="8586788" cy="1150937"/>
          </a:xfrm>
          <a:noFill/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606" y="2883858"/>
            <a:ext cx="8586788" cy="792163"/>
          </a:xfrm>
        </p:spPr>
        <p:txBody>
          <a:bodyPr/>
          <a:lstStyle>
            <a:lvl1pPr>
              <a:buFont typeface="Wingdings" pitchFamily="2" charset="2"/>
              <a:buNone/>
              <a:defRPr sz="2000"/>
            </a:lvl1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0" y="5760000"/>
            <a:ext cx="2554747" cy="702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57" y="6224372"/>
            <a:ext cx="3063304" cy="4080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83" y="5598188"/>
            <a:ext cx="1532950" cy="12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80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263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8606" y="1484313"/>
            <a:ext cx="4239816" cy="4392612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79" y="1484313"/>
            <a:ext cx="4239815" cy="4392612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0708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23850" y="1683392"/>
            <a:ext cx="8496300" cy="44099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8606" y="1484313"/>
            <a:ext cx="4239816" cy="63145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8606" y="2131200"/>
            <a:ext cx="4239816" cy="3745725"/>
          </a:xfrm>
        </p:spPr>
        <p:txBody>
          <a:bodyPr tIns="0"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5578" y="1484313"/>
            <a:ext cx="4239815" cy="63145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5579" y="2131200"/>
            <a:ext cx="4239815" cy="3745725"/>
          </a:xfrm>
        </p:spPr>
        <p:txBody>
          <a:bodyPr tIns="0"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408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7E46"/>
          </a:solidFill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15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797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607" y="4042802"/>
            <a:ext cx="8586787" cy="1362075"/>
          </a:xfrm>
        </p:spPr>
        <p:txBody>
          <a:bodyPr lIns="0" rIns="0" anchor="t"/>
          <a:lstStyle>
            <a:lvl1pPr algn="l">
              <a:defRPr sz="3733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8606" y="2545202"/>
            <a:ext cx="8586788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405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1296000"/>
          </a:xfrm>
          <a:solidFill>
            <a:srgbClr val="007E46"/>
          </a:solidFill>
          <a:ln>
            <a:solidFill>
              <a:srgbClr val="007E46"/>
            </a:solidFill>
          </a:ln>
        </p:spPr>
        <p:txBody>
          <a:bodyPr lIns="381600" rIns="0"/>
          <a:lstStyle>
            <a:lvl1pPr algn="l">
              <a:defRPr sz="2667" b="1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2400" y="273049"/>
            <a:ext cx="5322994" cy="5603876"/>
          </a:xfrm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8607" y="1484313"/>
            <a:ext cx="3140870" cy="43926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106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78606" y="273600"/>
            <a:ext cx="8586788" cy="5018400"/>
          </a:xfrm>
        </p:spPr>
        <p:txBody>
          <a:bodyPr tIns="180000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78607" y="5367339"/>
            <a:ext cx="7007794" cy="804863"/>
          </a:xfrm>
        </p:spPr>
        <p:txBody>
          <a:bodyPr/>
          <a:lstStyle>
            <a:lvl1pPr marL="0" indent="0">
              <a:lnSpc>
                <a:spcPts val="2133"/>
              </a:lnSpc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ts val="800"/>
              </a:lnSpc>
            </a:pPr>
            <a:fld id="{CF6DD4A6-E4E3-483A-8092-66E7BBFC0A81}" type="slidenum">
              <a:rPr lang="de-AT" smtClean="0"/>
              <a:pPr>
                <a:lnSpc>
                  <a:spcPts val="800"/>
                </a:lnSpc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628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201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6" y="1498029"/>
            <a:ext cx="8586788" cy="1150937"/>
          </a:xfrm>
          <a:noFill/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606" y="2883858"/>
            <a:ext cx="8586788" cy="792163"/>
          </a:xfrm>
        </p:spPr>
        <p:txBody>
          <a:bodyPr/>
          <a:lstStyle>
            <a:lvl1pPr>
              <a:buFont typeface="Wingdings" pitchFamily="2" charset="2"/>
              <a:buNone/>
              <a:defRPr sz="2000"/>
            </a:lvl1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92803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1591754" y="6316158"/>
            <a:ext cx="1173455" cy="115200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2912341" y="6316158"/>
            <a:ext cx="2739790" cy="3132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1591754" y="6510001"/>
            <a:ext cx="1173455" cy="115200"/>
          </a:xfrm>
          <a:prstGeom prst="rect">
            <a:avLst/>
          </a:prstGeom>
        </p:spPr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263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8" y="1484314"/>
            <a:ext cx="8426449" cy="1150937"/>
          </a:xfr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2868227"/>
            <a:ext cx="8426451" cy="792162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58" y="4927600"/>
            <a:ext cx="4347018" cy="13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651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44675"/>
            <a:ext cx="8496300" cy="151231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4149724"/>
            <a:ext cx="8496300" cy="1223963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404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484312"/>
            <a:ext cx="4141788" cy="44291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484313"/>
            <a:ext cx="4141787" cy="442912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34845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7" y="1484312"/>
            <a:ext cx="4137625" cy="63144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8777" y="2131200"/>
            <a:ext cx="4137625" cy="3782238"/>
          </a:xfrm>
        </p:spPr>
        <p:txBody>
          <a:bodyPr t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7601" y="1484312"/>
            <a:ext cx="4137625" cy="63144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7601" y="2131200"/>
            <a:ext cx="4137625" cy="3782238"/>
          </a:xfrm>
        </p:spPr>
        <p:txBody>
          <a:bodyPr t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69460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4294967295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34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10126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7" y="4042801"/>
            <a:ext cx="8426449" cy="1362075"/>
          </a:xfrm>
        </p:spPr>
        <p:txBody>
          <a:bodyPr lIns="0" rIns="0" anchor="t"/>
          <a:lstStyle>
            <a:lvl1pPr algn="l">
              <a:defRPr sz="28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5" y="2545201"/>
            <a:ext cx="84264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20028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1296000"/>
          </a:xfrm>
          <a:ln>
            <a:solidFill>
              <a:srgbClr val="007E46"/>
            </a:solidFill>
          </a:ln>
        </p:spPr>
        <p:txBody>
          <a:bodyPr lIns="381600" rIns="0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2401" y="273051"/>
            <a:ext cx="5242825" cy="56403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58777" y="1484314"/>
            <a:ext cx="3060700" cy="4429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33810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4294967295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775" y="273600"/>
            <a:ext cx="8426451" cy="5018400"/>
          </a:xfrm>
        </p:spPr>
        <p:txBody>
          <a:bodyPr tIns="180000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7" y="5367339"/>
            <a:ext cx="6927625" cy="80486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659252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ohne Logo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407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8" y="1484314"/>
            <a:ext cx="8426449" cy="1150937"/>
          </a:xfr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2868227"/>
            <a:ext cx="8426451" cy="792162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37651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700808"/>
            <a:ext cx="4171950" cy="4392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171950" cy="4392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358775" y="6318033"/>
            <a:ext cx="1656000" cy="130394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057402" y="6318033"/>
            <a:ext cx="4676775" cy="314543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8775" y="6516690"/>
            <a:ext cx="1656000" cy="115886"/>
          </a:xfrm>
          <a:prstGeom prst="rect">
            <a:avLst/>
          </a:prstGeom>
        </p:spPr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404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8" y="1484314"/>
            <a:ext cx="8426449" cy="1150937"/>
          </a:xfrm>
          <a:noFill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2868227"/>
            <a:ext cx="8426451" cy="792162"/>
          </a:xfrm>
        </p:spPr>
        <p:txBody>
          <a:bodyPr/>
          <a:lstStyle>
            <a:lvl1pPr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58" y="4927600"/>
            <a:ext cx="4347018" cy="13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651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4A6-E4E3-483A-8092-66E7BBFC0A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404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484312"/>
            <a:ext cx="4141788" cy="44291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9" y="1484313"/>
            <a:ext cx="4141787" cy="442912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34845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7" y="1484312"/>
            <a:ext cx="4137625" cy="63144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8777" y="2131200"/>
            <a:ext cx="4137625" cy="3782238"/>
          </a:xfrm>
        </p:spPr>
        <p:txBody>
          <a:bodyPr t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7601" y="1484312"/>
            <a:ext cx="4137625" cy="63144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7601" y="2131200"/>
            <a:ext cx="4137625" cy="3782238"/>
          </a:xfrm>
        </p:spPr>
        <p:txBody>
          <a:bodyPr t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69460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4294967295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3453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10126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7" y="4042801"/>
            <a:ext cx="8426449" cy="1362075"/>
          </a:xfrm>
        </p:spPr>
        <p:txBody>
          <a:bodyPr lIns="0" rIns="0" anchor="t"/>
          <a:lstStyle>
            <a:lvl1pPr algn="l">
              <a:defRPr sz="28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5" y="2545201"/>
            <a:ext cx="842645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20028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1296000"/>
          </a:xfrm>
          <a:ln>
            <a:solidFill>
              <a:srgbClr val="007E46"/>
            </a:solidFill>
          </a:ln>
        </p:spPr>
        <p:txBody>
          <a:bodyPr lIns="381600" rIns="0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2401" y="273051"/>
            <a:ext cx="5242825" cy="56403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58777" y="1484314"/>
            <a:ext cx="3060700" cy="4429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33810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 xmlns="">
        <p15:guide id="4294967295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58775" y="273600"/>
            <a:ext cx="8426451" cy="5018400"/>
          </a:xfrm>
        </p:spPr>
        <p:txBody>
          <a:bodyPr tIns="180000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7" y="5367339"/>
            <a:ext cx="6927625" cy="80486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65925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ohne Logo und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407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3" b="-2"/>
          <a:stretch/>
        </p:blipFill>
        <p:spPr>
          <a:xfrm>
            <a:off x="0" y="0"/>
            <a:ext cx="9144000" cy="4415846"/>
          </a:xfrm>
          <a:prstGeom prst="rect">
            <a:avLst/>
          </a:prstGeom>
        </p:spPr>
      </p:pic>
      <p:pic>
        <p:nvPicPr>
          <p:cNvPr id="10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293183"/>
            <a:ext cx="8496300" cy="122413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1" y="5661336"/>
            <a:ext cx="8208589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2051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46" y="6561251"/>
            <a:ext cx="1656184" cy="1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756" y="0"/>
            <a:ext cx="3935084" cy="1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122" y="6355272"/>
            <a:ext cx="348706" cy="3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229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 b="14639"/>
          <a:stretch/>
        </p:blipFill>
        <p:spPr>
          <a:xfrm>
            <a:off x="0" y="-1"/>
            <a:ext cx="9144000" cy="5076967"/>
          </a:xfrm>
          <a:prstGeom prst="rect">
            <a:avLst/>
          </a:prstGeom>
        </p:spPr>
      </p:pic>
      <p:pic>
        <p:nvPicPr>
          <p:cNvPr id="17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323850" y="4927475"/>
            <a:ext cx="8496300" cy="5898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23850" y="5661336"/>
            <a:ext cx="8496299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13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46" y="6561251"/>
            <a:ext cx="1656184" cy="1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756" y="0"/>
            <a:ext cx="3935084" cy="1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726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23850" y="1683392"/>
            <a:ext cx="8496300" cy="44099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44675"/>
            <a:ext cx="8496300" cy="151231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4149724"/>
            <a:ext cx="8496300" cy="1223963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700808"/>
            <a:ext cx="4171950" cy="4392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171950" cy="4392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28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27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3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3" b="-2"/>
          <a:stretch/>
        </p:blipFill>
        <p:spPr>
          <a:xfrm>
            <a:off x="0" y="0"/>
            <a:ext cx="9144000" cy="4415846"/>
          </a:xfrm>
          <a:prstGeom prst="rect">
            <a:avLst/>
          </a:prstGeom>
        </p:spPr>
      </p:pic>
      <p:pic>
        <p:nvPicPr>
          <p:cNvPr id="10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293183"/>
            <a:ext cx="8496300" cy="122413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1" y="5661336"/>
            <a:ext cx="8208589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2051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46" y="6561251"/>
            <a:ext cx="1656184" cy="1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756" y="0"/>
            <a:ext cx="3935084" cy="1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122" y="6355272"/>
            <a:ext cx="348706" cy="3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229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 b="14639"/>
          <a:stretch/>
        </p:blipFill>
        <p:spPr>
          <a:xfrm>
            <a:off x="0" y="-1"/>
            <a:ext cx="9144000" cy="5076967"/>
          </a:xfrm>
          <a:prstGeom prst="rect">
            <a:avLst/>
          </a:prstGeom>
        </p:spPr>
      </p:pic>
      <p:pic>
        <p:nvPicPr>
          <p:cNvPr id="17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323850" y="4927475"/>
            <a:ext cx="8496300" cy="5898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23850" y="5661336"/>
            <a:ext cx="8496299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13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46" y="6561251"/>
            <a:ext cx="1656184" cy="1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756" y="0"/>
            <a:ext cx="3935084" cy="1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726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23850" y="1683392"/>
            <a:ext cx="8496300" cy="44099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1844675"/>
            <a:ext cx="8496300" cy="151231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4149724"/>
            <a:ext cx="8496300" cy="1223963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700808"/>
            <a:ext cx="4171950" cy="4392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171950" cy="4392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28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49" y="252000"/>
            <a:ext cx="6984000" cy="12239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27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54" y="6517896"/>
            <a:ext cx="286550" cy="3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33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3" b="-2"/>
          <a:stretch/>
        </p:blipFill>
        <p:spPr>
          <a:xfrm>
            <a:off x="0" y="0"/>
            <a:ext cx="9144000" cy="4415846"/>
          </a:xfrm>
          <a:prstGeom prst="rect">
            <a:avLst/>
          </a:prstGeom>
        </p:spPr>
      </p:pic>
      <p:pic>
        <p:nvPicPr>
          <p:cNvPr id="10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293183"/>
            <a:ext cx="8496300" cy="122413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1" y="5661336"/>
            <a:ext cx="8208589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2051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46" y="6561251"/>
            <a:ext cx="1656184" cy="1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756" y="0"/>
            <a:ext cx="3935084" cy="1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122" y="6355272"/>
            <a:ext cx="348706" cy="3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229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 b="14639"/>
          <a:stretch/>
        </p:blipFill>
        <p:spPr>
          <a:xfrm>
            <a:off x="0" y="-1"/>
            <a:ext cx="9144000" cy="5076967"/>
          </a:xfrm>
          <a:prstGeom prst="rect">
            <a:avLst/>
          </a:prstGeom>
        </p:spPr>
      </p:pic>
      <p:pic>
        <p:nvPicPr>
          <p:cNvPr id="17" name="Bild 2" descr="vorlage-trans_bildganz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766"/>
          <a:stretch/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323850" y="4927475"/>
            <a:ext cx="8496300" cy="5898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23850" y="5661336"/>
            <a:ext cx="8496299" cy="7920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13" name="Picture 3" descr="C:\Users\baumgarha\Desktop\LFI\LFI_Claim_4C_Negativ_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46" y="6561251"/>
            <a:ext cx="1656184" cy="1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aumgarha\Desktop\LFI\lfi_welle_oben_mit_Schrif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756" y="0"/>
            <a:ext cx="3935084" cy="16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726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>
          <p15:clr>
            <a:srgbClr val="FBAE40"/>
          </p15:clr>
        </p15:guide>
        <p15:guide id="3" orient="horz" pos="4320">
          <p15:clr>
            <a:srgbClr val="FBAE40"/>
          </p15:clr>
        </p15:guide>
        <p15:guide id="4">
          <p15:clr>
            <a:srgbClr val="FBAE40"/>
          </p15:clr>
        </p15:guide>
        <p15:guide id="5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21.jp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21.jpg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umgarha\Desktop\LFI\lfi_welle_oben_ohne_Schrift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09"/>
          <a:stretch/>
        </p:blipFill>
        <p:spPr bwMode="auto">
          <a:xfrm>
            <a:off x="5972474" y="260648"/>
            <a:ext cx="3171526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252000"/>
            <a:ext cx="6984454" cy="1223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673424"/>
            <a:ext cx="8496300" cy="4399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38"/>
          <a:stretch/>
        </p:blipFill>
        <p:spPr>
          <a:xfrm>
            <a:off x="0" y="6073117"/>
            <a:ext cx="9144000" cy="7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A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44500" indent="-4445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98525" indent="-441325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1800" indent="-3302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4238" indent="-325438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7E46"/>
          </a:solidFill>
          <a:ln w="9525">
            <a:noFill/>
            <a:miter lim="800000"/>
            <a:headEnd/>
            <a:tailEnd/>
          </a:ln>
        </p:spPr>
        <p:txBody>
          <a:bodyPr vert="horz" wrap="square" lIns="381600" tIns="180000" rIns="38160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74789"/>
            <a:ext cx="83820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601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18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37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5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75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00011" indent="-63498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chemeClr val="tx2"/>
        </a:buClr>
        <a:buSzPct val="25000"/>
        <a:buFont typeface="Wingdings" pitchFamily="2" charset="2"/>
        <a:buChar char=" 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95267" indent="-238119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007E4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88948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D7B4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84217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964B3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179484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6E3C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60474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017663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74851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32040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umgarha\Desktop\LFI\lfi_welle_oben_ohne_Schrift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09"/>
          <a:stretch/>
        </p:blipFill>
        <p:spPr bwMode="auto">
          <a:xfrm>
            <a:off x="5972474" y="260648"/>
            <a:ext cx="3171526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252000"/>
            <a:ext cx="6984454" cy="1223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673424"/>
            <a:ext cx="8496300" cy="4399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38"/>
          <a:stretch/>
        </p:blipFill>
        <p:spPr>
          <a:xfrm>
            <a:off x="0" y="6073117"/>
            <a:ext cx="9144000" cy="7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A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44500" indent="-4445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98525" indent="-441325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1800" indent="-3302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4238" indent="-325438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umgarha\Desktop\LFI\lfi_welle_oben_ohne_Schrift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09"/>
          <a:stretch/>
        </p:blipFill>
        <p:spPr bwMode="auto">
          <a:xfrm>
            <a:off x="5972474" y="260648"/>
            <a:ext cx="3171526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252000"/>
            <a:ext cx="6984454" cy="1223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673424"/>
            <a:ext cx="8496300" cy="4399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38"/>
          <a:stretch/>
        </p:blipFill>
        <p:spPr>
          <a:xfrm>
            <a:off x="0" y="6073117"/>
            <a:ext cx="9144000" cy="7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A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44500" indent="-4445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98525" indent="-441325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1800" indent="-3302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4238" indent="-325438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umgarha\Desktop\LFI\lfi_welle_oben_ohne_Schrift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09"/>
          <a:stretch/>
        </p:blipFill>
        <p:spPr bwMode="auto">
          <a:xfrm>
            <a:off x="5972474" y="260648"/>
            <a:ext cx="3171526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252000"/>
            <a:ext cx="6984454" cy="1223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673424"/>
            <a:ext cx="8496300" cy="4399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38"/>
          <a:stretch/>
        </p:blipFill>
        <p:spPr>
          <a:xfrm>
            <a:off x="0" y="6073117"/>
            <a:ext cx="9144000" cy="7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A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44500" indent="-4445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98525" indent="-441325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01800" indent="-3302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4238" indent="-325438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7E46"/>
          </a:solidFill>
          <a:ln w="9525">
            <a:noFill/>
            <a:miter lim="800000"/>
            <a:headEnd/>
            <a:tailEnd/>
          </a:ln>
        </p:spPr>
        <p:txBody>
          <a:bodyPr vert="horz" wrap="square" lIns="381600" tIns="180000" rIns="38160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484312"/>
            <a:ext cx="8426449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58777" y="6215063"/>
            <a:ext cx="8426449" cy="0"/>
          </a:xfrm>
          <a:prstGeom prst="line">
            <a:avLst/>
          </a:prstGeom>
          <a:noFill/>
          <a:ln w="6350">
            <a:solidFill>
              <a:srgbClr val="89898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80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7" y="6317364"/>
            <a:ext cx="1546224" cy="318656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2040674" y="6313918"/>
            <a:ext cx="841863" cy="1152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lnSpc>
                <a:spcPts val="800"/>
              </a:lnSpc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18210" y="6318033"/>
            <a:ext cx="2781851" cy="314543"/>
          </a:xfrm>
          <a:prstGeom prst="rect">
            <a:avLst/>
          </a:prstGeom>
        </p:spPr>
        <p:txBody>
          <a:bodyPr vert="horz" wrap="square" lIns="91440" tIns="45720" rIns="91440" bIns="0" rtlCol="0" anchor="b" anchorCtr="0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040673" y="6517376"/>
            <a:ext cx="841863" cy="115200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ts val="800"/>
              </a:lnSpc>
            </a:pPr>
            <a:fld id="{CF6DD4A6-E4E3-483A-8092-66E7BBFC0A81}" type="slidenum">
              <a:rPr lang="de-AT" smtClean="0"/>
              <a:pPr>
                <a:lnSpc>
                  <a:spcPts val="800"/>
                </a:lnSpc>
              </a:pPr>
              <a:t>‹Nr.›</a:t>
            </a:fld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2" y="6511338"/>
            <a:ext cx="1943609" cy="19494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22" y="6225695"/>
            <a:ext cx="971804" cy="5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0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18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37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5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75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00011" indent="-63498" algn="l" rtl="0" eaLnBrk="1" fontAlgn="base" hangingPunct="1">
        <a:lnSpc>
          <a:spcPts val="2800"/>
        </a:lnSpc>
        <a:spcBef>
          <a:spcPct val="0"/>
        </a:spcBef>
        <a:spcAft>
          <a:spcPts val="0"/>
        </a:spcAft>
        <a:buClr>
          <a:schemeClr val="tx2"/>
        </a:buClr>
        <a:buSzPct val="25000"/>
        <a:buFont typeface="Wingdings" pitchFamily="2" charset="2"/>
        <a:buChar char=" 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95267" indent="-238119" algn="l" rtl="0" eaLnBrk="1" fontAlgn="base" hangingPunct="1">
        <a:lnSpc>
          <a:spcPts val="2800"/>
        </a:lnSpc>
        <a:spcBef>
          <a:spcPct val="0"/>
        </a:spcBef>
        <a:spcAft>
          <a:spcPts val="0"/>
        </a:spcAft>
        <a:buClr>
          <a:srgbClr val="007E4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88948" indent="-236533" algn="l" rtl="0" eaLnBrk="1" fontAlgn="base" hangingPunct="1">
        <a:lnSpc>
          <a:spcPts val="2800"/>
        </a:lnSpc>
        <a:spcBef>
          <a:spcPct val="0"/>
        </a:spcBef>
        <a:spcAft>
          <a:spcPts val="0"/>
        </a:spcAft>
        <a:buClr>
          <a:srgbClr val="D7B4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84217" indent="-236533" algn="l" rtl="0" eaLnBrk="1" fontAlgn="base" hangingPunct="1">
        <a:lnSpc>
          <a:spcPts val="2800"/>
        </a:lnSpc>
        <a:spcBef>
          <a:spcPct val="0"/>
        </a:spcBef>
        <a:spcAft>
          <a:spcPts val="0"/>
        </a:spcAft>
        <a:buClr>
          <a:srgbClr val="964B3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179484" indent="-236533" algn="l" rtl="0" eaLnBrk="1" fontAlgn="base" hangingPunct="1">
        <a:lnSpc>
          <a:spcPts val="2800"/>
        </a:lnSpc>
        <a:spcBef>
          <a:spcPct val="0"/>
        </a:spcBef>
        <a:spcAft>
          <a:spcPts val="0"/>
        </a:spcAft>
        <a:buClr>
          <a:srgbClr val="6E3C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60474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017663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74851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32040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17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7E46"/>
          </a:solidFill>
          <a:ln w="9525">
            <a:noFill/>
            <a:miter lim="800000"/>
            <a:headEnd/>
            <a:tailEnd/>
          </a:ln>
        </p:spPr>
        <p:txBody>
          <a:bodyPr vert="horz" wrap="square" lIns="381600" tIns="180000" rIns="38160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74789"/>
            <a:ext cx="83820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145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0" r:id="rId2"/>
    <p:sldLayoutId id="214748370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18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37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5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75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00011" indent="-63498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chemeClr val="tx2"/>
        </a:buClr>
        <a:buSzPct val="25000"/>
        <a:buFont typeface="Wingdings" pitchFamily="2" charset="2"/>
        <a:buChar char=" 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95267" indent="-238119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007E4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88948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D7B4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84217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964B3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179484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6E3C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60474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017663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74851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32040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7E46"/>
          </a:solidFill>
          <a:ln w="9525">
            <a:noFill/>
            <a:miter lim="800000"/>
            <a:headEnd/>
            <a:tailEnd/>
          </a:ln>
        </p:spPr>
        <p:txBody>
          <a:bodyPr vert="horz" wrap="square" lIns="381600" tIns="180000" rIns="38160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06" y="1484313"/>
            <a:ext cx="85867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78607" y="6215063"/>
            <a:ext cx="8584775" cy="0"/>
          </a:xfrm>
          <a:prstGeom prst="line">
            <a:avLst/>
          </a:prstGeom>
          <a:noFill/>
          <a:ln w="6350">
            <a:solidFill>
              <a:srgbClr val="89898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240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" y="6308958"/>
            <a:ext cx="1166016" cy="3204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1591754" y="6316158"/>
            <a:ext cx="1173455" cy="1152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912341" y="6316158"/>
            <a:ext cx="2739790" cy="313200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lnSpc>
                <a:spcPct val="100000"/>
              </a:lnSpc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591754" y="6510001"/>
            <a:ext cx="1173455" cy="1152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F7AB-3857-4A61-83A9-D9788D205ADA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23" y="6454152"/>
            <a:ext cx="2080258" cy="27713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72" y="6038452"/>
            <a:ext cx="1041010" cy="8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8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5pPr>
      <a:lvl6pPr marL="60958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9pPr>
    </p:titleStyle>
    <p:bodyStyle>
      <a:lvl1pPr marL="133347" indent="-84665" algn="l" rtl="0" eaLnBrk="1" fontAlgn="base" hangingPunct="1">
        <a:lnSpc>
          <a:spcPts val="2800"/>
        </a:lnSpc>
        <a:spcBef>
          <a:spcPct val="0"/>
        </a:spcBef>
        <a:spcAft>
          <a:spcPts val="0"/>
        </a:spcAft>
        <a:buClr>
          <a:schemeClr val="tx2"/>
        </a:buClr>
        <a:buSzPct val="25000"/>
        <a:buFont typeface="Wingdings" pitchFamily="2" charset="2"/>
        <a:buChar char=" 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93690" indent="-317492" algn="l" rtl="0" eaLnBrk="1" fontAlgn="base" hangingPunct="1">
        <a:lnSpc>
          <a:spcPts val="2800"/>
        </a:lnSpc>
        <a:spcBef>
          <a:spcPct val="0"/>
        </a:spcBef>
        <a:spcAft>
          <a:spcPts val="0"/>
        </a:spcAft>
        <a:buClr>
          <a:srgbClr val="007E4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85264" indent="-315376" algn="l" rtl="0" eaLnBrk="1" fontAlgn="base" hangingPunct="1">
        <a:lnSpc>
          <a:spcPts val="2800"/>
        </a:lnSpc>
        <a:spcBef>
          <a:spcPct val="0"/>
        </a:spcBef>
        <a:spcAft>
          <a:spcPts val="0"/>
        </a:spcAft>
        <a:buClr>
          <a:srgbClr val="D7B4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178955" indent="-315376" algn="l" rtl="0" eaLnBrk="1" fontAlgn="base" hangingPunct="1">
        <a:lnSpc>
          <a:spcPts val="2800"/>
        </a:lnSpc>
        <a:spcBef>
          <a:spcPct val="0"/>
        </a:spcBef>
        <a:spcAft>
          <a:spcPts val="0"/>
        </a:spcAft>
        <a:buClr>
          <a:srgbClr val="964B3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72645" indent="-315376" algn="l" rtl="0" eaLnBrk="1" fontAlgn="base" hangingPunct="1">
        <a:lnSpc>
          <a:spcPts val="2800"/>
        </a:lnSpc>
        <a:spcBef>
          <a:spcPct val="0"/>
        </a:spcBef>
        <a:spcAft>
          <a:spcPts val="0"/>
        </a:spcAft>
        <a:buClr>
          <a:srgbClr val="6E3C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80632" indent="-338658" algn="l" rtl="0" eaLnBrk="1" fontAlgn="base" hangingPunct="1">
        <a:lnSpc>
          <a:spcPts val="3733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6pPr>
      <a:lvl7pPr marL="2690217" indent="-338658" algn="l" rtl="0" eaLnBrk="1" fontAlgn="base" hangingPunct="1">
        <a:lnSpc>
          <a:spcPts val="3733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7pPr>
      <a:lvl8pPr marL="3299802" indent="-338658" algn="l" rtl="0" eaLnBrk="1" fontAlgn="base" hangingPunct="1">
        <a:lnSpc>
          <a:spcPts val="3733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8pPr>
      <a:lvl9pPr marL="3909386" indent="-338658" algn="l" rtl="0" eaLnBrk="1" fontAlgn="base" hangingPunct="1">
        <a:lnSpc>
          <a:spcPts val="3733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7E46"/>
          </a:solidFill>
          <a:ln w="9525">
            <a:noFill/>
            <a:miter lim="800000"/>
            <a:headEnd/>
            <a:tailEnd/>
          </a:ln>
        </p:spPr>
        <p:txBody>
          <a:bodyPr vert="horz" wrap="square" lIns="381600" tIns="180000" rIns="38160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08" y="1484313"/>
            <a:ext cx="85867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710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2" r:id="rId2"/>
    <p:sldLayoutId id="214748370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5pPr>
      <a:lvl6pPr marL="60958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6pPr>
      <a:lvl7pPr marL="121917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7pPr>
      <a:lvl8pPr marL="182875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8pPr>
      <a:lvl9pPr marL="243833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733" b="1">
          <a:solidFill>
            <a:schemeClr val="bg1"/>
          </a:solidFill>
          <a:latin typeface="Arial" charset="0"/>
        </a:defRPr>
      </a:lvl9pPr>
    </p:titleStyle>
    <p:bodyStyle>
      <a:lvl1pPr marL="133347" indent="-84665" algn="l" rtl="0" eaLnBrk="1" fontAlgn="base" hangingPunct="1">
        <a:lnSpc>
          <a:spcPts val="2933"/>
        </a:lnSpc>
        <a:spcBef>
          <a:spcPct val="0"/>
        </a:spcBef>
        <a:spcAft>
          <a:spcPts val="800"/>
        </a:spcAft>
        <a:buClr>
          <a:schemeClr val="tx2"/>
        </a:buClr>
        <a:buSzPct val="25000"/>
        <a:buFont typeface="Wingdings" pitchFamily="2" charset="2"/>
        <a:buChar char=" 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393690" indent="-317492" algn="l" rtl="0" eaLnBrk="1" fontAlgn="base" hangingPunct="1">
        <a:lnSpc>
          <a:spcPts val="2933"/>
        </a:lnSpc>
        <a:spcBef>
          <a:spcPct val="0"/>
        </a:spcBef>
        <a:spcAft>
          <a:spcPts val="800"/>
        </a:spcAft>
        <a:buClr>
          <a:srgbClr val="007E46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2pPr>
      <a:lvl3pPr marL="785264" indent="-315376" algn="l" rtl="0" eaLnBrk="1" fontAlgn="base" hangingPunct="1">
        <a:lnSpc>
          <a:spcPts val="2933"/>
        </a:lnSpc>
        <a:spcBef>
          <a:spcPct val="0"/>
        </a:spcBef>
        <a:spcAft>
          <a:spcPts val="800"/>
        </a:spcAft>
        <a:buClr>
          <a:srgbClr val="D7B487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3pPr>
      <a:lvl4pPr marL="1178955" indent="-315376" algn="l" rtl="0" eaLnBrk="1" fontAlgn="base" hangingPunct="1">
        <a:lnSpc>
          <a:spcPts val="2933"/>
        </a:lnSpc>
        <a:spcBef>
          <a:spcPct val="0"/>
        </a:spcBef>
        <a:spcAft>
          <a:spcPts val="800"/>
        </a:spcAft>
        <a:buClr>
          <a:srgbClr val="964B3C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4pPr>
      <a:lvl5pPr marL="1572645" indent="-315376" algn="l" rtl="0" eaLnBrk="1" fontAlgn="base" hangingPunct="1">
        <a:lnSpc>
          <a:spcPts val="2933"/>
        </a:lnSpc>
        <a:spcBef>
          <a:spcPct val="0"/>
        </a:spcBef>
        <a:spcAft>
          <a:spcPts val="800"/>
        </a:spcAft>
        <a:buClr>
          <a:srgbClr val="6E3C28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5pPr>
      <a:lvl6pPr marL="2080632" indent="-338658" algn="l" rtl="0" eaLnBrk="1" fontAlgn="base" hangingPunct="1">
        <a:lnSpc>
          <a:spcPts val="3733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6pPr>
      <a:lvl7pPr marL="2690217" indent="-338658" algn="l" rtl="0" eaLnBrk="1" fontAlgn="base" hangingPunct="1">
        <a:lnSpc>
          <a:spcPts val="3733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7pPr>
      <a:lvl8pPr marL="3299802" indent="-338658" algn="l" rtl="0" eaLnBrk="1" fontAlgn="base" hangingPunct="1">
        <a:lnSpc>
          <a:spcPts val="3733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8pPr>
      <a:lvl9pPr marL="3909386" indent="-338658" algn="l" rtl="0" eaLnBrk="1" fontAlgn="base" hangingPunct="1">
        <a:lnSpc>
          <a:spcPts val="3733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935">
          <p15:clr>
            <a:srgbClr val="F26B43"/>
          </p15:clr>
        </p15:guide>
        <p15:guide id="4" orient="horz" pos="370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7E46"/>
          </a:solidFill>
          <a:ln w="9525">
            <a:noFill/>
            <a:miter lim="800000"/>
            <a:headEnd/>
            <a:tailEnd/>
          </a:ln>
        </p:spPr>
        <p:txBody>
          <a:bodyPr vert="horz" wrap="square" lIns="381600" tIns="180000" rIns="38160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484312"/>
            <a:ext cx="8426449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58777" y="6215063"/>
            <a:ext cx="8426449" cy="0"/>
          </a:xfrm>
          <a:prstGeom prst="line">
            <a:avLst/>
          </a:prstGeom>
          <a:noFill/>
          <a:ln w="6350">
            <a:solidFill>
              <a:srgbClr val="89898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80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34" y="6318033"/>
            <a:ext cx="1187792" cy="318656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358775" y="6318033"/>
            <a:ext cx="1656000" cy="130394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057402" y="6318033"/>
            <a:ext cx="4676775" cy="314543"/>
          </a:xfrm>
          <a:prstGeom prst="rect">
            <a:avLst/>
          </a:prstGeom>
        </p:spPr>
        <p:txBody>
          <a:bodyPr vert="horz" wrap="square" lIns="91440" tIns="45720" rIns="91440" bIns="0" rtlCol="0" anchor="b" anchorCtr="0"/>
          <a:lstStyle>
            <a:lvl1pPr algn="l">
              <a:lnSpc>
                <a:spcPts val="800"/>
              </a:lnSpc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58775" y="6516690"/>
            <a:ext cx="1656000" cy="115886"/>
          </a:xfrm>
          <a:prstGeom prst="rect">
            <a:avLst/>
          </a:prstGeom>
        </p:spPr>
        <p:txBody>
          <a:bodyPr vert="horz" lIns="0" tIns="45720" rIns="91440" bIns="5760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91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18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37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5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75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00011" indent="-63498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chemeClr val="tx2"/>
        </a:buClr>
        <a:buSzPct val="25000"/>
        <a:buFont typeface="Wingdings" pitchFamily="2" charset="2"/>
        <a:buChar char=" 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95267" indent="-238119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007E4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88948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D7B4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84217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964B3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179484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6E3C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60474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017663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74851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32040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7E46"/>
          </a:solidFill>
          <a:ln w="9525">
            <a:noFill/>
            <a:miter lim="800000"/>
            <a:headEnd/>
            <a:tailEnd/>
          </a:ln>
        </p:spPr>
        <p:txBody>
          <a:bodyPr vert="horz" wrap="square" lIns="381600" tIns="180000" rIns="38160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74789"/>
            <a:ext cx="8382000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601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18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37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5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75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00011" indent="-63498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chemeClr val="tx2"/>
        </a:buClr>
        <a:buSzPct val="25000"/>
        <a:buFont typeface="Wingdings" pitchFamily="2" charset="2"/>
        <a:buChar char=" 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95267" indent="-238119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007E4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88948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D7B4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84217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964B3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179484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6E3C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60474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017663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74851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32040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7E46"/>
          </a:solidFill>
          <a:ln w="9525">
            <a:noFill/>
            <a:miter lim="800000"/>
            <a:headEnd/>
            <a:tailEnd/>
          </a:ln>
        </p:spPr>
        <p:txBody>
          <a:bodyPr vert="horz" wrap="square" lIns="381600" tIns="180000" rIns="381600" bIns="14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484312"/>
            <a:ext cx="8426449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Textmasterformate durch Klicken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58777" y="6215063"/>
            <a:ext cx="8426449" cy="0"/>
          </a:xfrm>
          <a:prstGeom prst="line">
            <a:avLst/>
          </a:prstGeom>
          <a:noFill/>
          <a:ln w="6350">
            <a:solidFill>
              <a:srgbClr val="89898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 sz="180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34" y="6318033"/>
            <a:ext cx="1187792" cy="318656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358775" y="6318033"/>
            <a:ext cx="1656000" cy="130394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4A06-02EE-4B64-800C-74554E1459E5}" type="datetimeFigureOut">
              <a:rPr lang="de-AT" smtClean="0"/>
              <a:t>04.03.2020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057402" y="6318033"/>
            <a:ext cx="4676775" cy="314543"/>
          </a:xfrm>
          <a:prstGeom prst="rect">
            <a:avLst/>
          </a:prstGeom>
        </p:spPr>
        <p:txBody>
          <a:bodyPr vert="horz" wrap="square" lIns="91440" tIns="45720" rIns="91440" bIns="0" rtlCol="0" anchor="b" anchorCtr="0"/>
          <a:lstStyle>
            <a:lvl1pPr algn="l">
              <a:lnSpc>
                <a:spcPts val="800"/>
              </a:lnSpc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58775" y="6516690"/>
            <a:ext cx="1656000" cy="115886"/>
          </a:xfrm>
          <a:prstGeom prst="rect">
            <a:avLst/>
          </a:prstGeom>
        </p:spPr>
        <p:txBody>
          <a:bodyPr vert="horz" lIns="0" tIns="45720" rIns="91440" bIns="5760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011BC-04E5-489B-B967-0307A6374F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91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18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377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56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754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00011" indent="-63498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chemeClr val="tx2"/>
        </a:buClr>
        <a:buSzPct val="25000"/>
        <a:buFont typeface="Wingdings" pitchFamily="2" charset="2"/>
        <a:buChar char=" 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95267" indent="-238119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007E4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88948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D7B48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884217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964B3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179484" indent="-236533" algn="l" rtl="0" eaLnBrk="1" fontAlgn="base" hangingPunct="1">
        <a:lnSpc>
          <a:spcPts val="2200"/>
        </a:lnSpc>
        <a:spcBef>
          <a:spcPct val="0"/>
        </a:spcBef>
        <a:spcAft>
          <a:spcPts val="600"/>
        </a:spcAft>
        <a:buClr>
          <a:srgbClr val="6E3C2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560474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017663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474851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932040" indent="-253994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Kennzahlen der doppelten Buchführung 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Berger Philipp, </a:t>
            </a:r>
            <a:r>
              <a:rPr lang="de-AT" dirty="0" err="1" smtClean="0"/>
              <a:t>Bed</a:t>
            </a:r>
            <a:r>
              <a:rPr lang="de-AT" dirty="0" smtClean="0"/>
              <a:t>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78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	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AT" dirty="0" smtClean="0"/>
                  <a:t>Ein landwirtschaftlicher Betrieb </a:t>
                </a:r>
                <a:r>
                  <a:rPr lang="de-AT" dirty="0" smtClean="0"/>
                  <a:t>verfügt </a:t>
                </a:r>
                <a:r>
                  <a:rPr lang="de-AT" dirty="0" smtClean="0"/>
                  <a:t>über ein Gesamtkapital von 850.000 Euro, der Anteil an Fremdkapital beträgt aufgrund einer großen Investition 450.000 Euro. 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AT" dirty="0"/>
                      <m:t>Verschuldungsgrad</m:t>
                    </m:r>
                    <m:r>
                      <a:rPr lang="de-A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</a:rPr>
                          <m:t>450.000 </m:t>
                        </m:r>
                        <m:r>
                          <a:rPr lang="de-AT" b="0" i="1" smtClean="0">
                            <a:latin typeface="Cambria Math"/>
                          </a:rPr>
                          <m:t>𝐸𝑢𝑟𝑜</m:t>
                        </m:r>
                      </m:num>
                      <m:den>
                        <m:r>
                          <a:rPr lang="de-AT" b="0" i="1" smtClean="0">
                            <a:latin typeface="Cambria Math"/>
                          </a:rPr>
                          <m:t>850.000 </m:t>
                        </m:r>
                        <m:r>
                          <a:rPr lang="de-AT" b="0" i="1" smtClean="0">
                            <a:latin typeface="Cambria Math"/>
                          </a:rPr>
                          <m:t>𝐸𝑢𝑟𝑜</m:t>
                        </m:r>
                      </m:den>
                    </m:f>
                  </m:oMath>
                </a14:m>
                <a:r>
                  <a:rPr lang="de-AT" dirty="0"/>
                  <a:t> x100 </a:t>
                </a:r>
                <a:r>
                  <a:rPr lang="de-AT" dirty="0" smtClean="0"/>
                  <a:t>= </a:t>
                </a:r>
                <a:r>
                  <a:rPr lang="de-AT" u="dbl" dirty="0" smtClean="0"/>
                  <a:t>52,94% </a:t>
                </a:r>
                <a:endParaRPr lang="de-AT" u="dbl" dirty="0"/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t="-2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9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Fazit 	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AT" dirty="0" smtClean="0"/>
              <a:t>Je höher der Eigenkapitalanteil und je geringer der Verschuldungsgrad, desto geringer ist die Abhängigkeit eines landw. Betriebes von Kreditgebern. </a:t>
            </a:r>
          </a:p>
          <a:p>
            <a:r>
              <a:rPr lang="de-AT" dirty="0" smtClean="0"/>
              <a:t>Je höher … desto vorsichtiger wurde investiert. </a:t>
            </a:r>
          </a:p>
        </p:txBody>
      </p:sp>
    </p:spTree>
    <p:extLst>
      <p:ext uri="{BB962C8B-B14F-4D97-AF65-F5344CB8AC3E}">
        <p14:creationId xmlns:p14="http://schemas.microsoft.com/office/powerpoint/2010/main" val="38015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Analyse der Vermögensstruktur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r>
              <a:rPr lang="de-AT" dirty="0" smtClean="0"/>
              <a:t>Anlageintensität </a:t>
            </a:r>
          </a:p>
          <a:p>
            <a:endParaRPr lang="de-AT" dirty="0"/>
          </a:p>
          <a:p>
            <a:r>
              <a:rPr lang="de-AT" dirty="0" smtClean="0"/>
              <a:t>Grad des Umlaufvermögens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88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Anlagenintensität 	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AT" dirty="0" smtClean="0"/>
                  <a:t>Beziffert den prozentuellen Anteil des Anlagevermögens am Gesamtvermögens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:r>
                  <a:rPr lang="de-AT" i="1" dirty="0">
                    <a:latin typeface="Cambria Math"/>
                  </a:rPr>
                  <a:t>Anlagenintensität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</a:rPr>
                          <m:t>𝐴𝑛𝑙𝑎𝑔𝑒𝑣𝑒𝑟𝑚</m:t>
                        </m:r>
                        <m:r>
                          <a:rPr lang="de-AT" b="0" i="1" smtClean="0">
                            <a:latin typeface="Cambria Math"/>
                          </a:rPr>
                          <m:t>ö</m:t>
                        </m:r>
                        <m:r>
                          <a:rPr lang="de-AT" b="0" i="1" smtClean="0">
                            <a:latin typeface="Cambria Math"/>
                          </a:rPr>
                          <m:t>𝑔𝑒𝑛</m:t>
                        </m:r>
                      </m:num>
                      <m:den>
                        <m:r>
                          <a:rPr lang="de-AT" b="0" i="1" smtClean="0">
                            <a:latin typeface="Cambria Math"/>
                          </a:rPr>
                          <m:t>𝐺𝑒𝑠𝑎𝑚𝑡𝑣𝑒𝑟𝑚</m:t>
                        </m:r>
                        <m:r>
                          <a:rPr lang="de-AT" b="0" i="1" smtClean="0">
                            <a:latin typeface="Cambria Math"/>
                          </a:rPr>
                          <m:t>ö</m:t>
                        </m:r>
                        <m:r>
                          <a:rPr lang="de-AT" b="0" i="1" smtClean="0">
                            <a:latin typeface="Cambria Math"/>
                          </a:rPr>
                          <m:t>𝑔𝑒𝑛</m:t>
                        </m:r>
                        <m:r>
                          <a:rPr lang="de-AT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de-AT" dirty="0"/>
                  <a:t> x100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l="-1435" t="-2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8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AT" dirty="0" smtClean="0"/>
                  <a:t>Ein landwirtschaftlicher Betrieb verfügt über ein Vermögen von 400.000 Euro, davon sind 290.000 Euro als Anlagevermögen gebunden. </a:t>
                </a:r>
              </a:p>
              <a:p>
                <a:endParaRPr lang="de-AT" dirty="0"/>
              </a:p>
              <a:p>
                <a:r>
                  <a:rPr lang="de-AT" i="1" dirty="0">
                    <a:latin typeface="Cambria Math"/>
                  </a:rPr>
                  <a:t>Anlagenintensität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</a:rPr>
                          <m:t>290.000</m:t>
                        </m:r>
                      </m:num>
                      <m:den>
                        <m:r>
                          <a:rPr lang="de-AT" b="0" i="1" smtClean="0">
                            <a:latin typeface="Cambria Math"/>
                          </a:rPr>
                          <m:t>400.000</m:t>
                        </m:r>
                      </m:den>
                    </m:f>
                  </m:oMath>
                </a14:m>
                <a:r>
                  <a:rPr lang="de-AT" dirty="0"/>
                  <a:t> x100 </a:t>
                </a:r>
                <a:r>
                  <a:rPr lang="de-AT" dirty="0" smtClean="0"/>
                  <a:t>= </a:t>
                </a:r>
                <a:r>
                  <a:rPr lang="de-AT" u="dbl" dirty="0" smtClean="0"/>
                  <a:t>72,5%</a:t>
                </a:r>
                <a:endParaRPr lang="de-AT" u="dbl" dirty="0"/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t="-2348" r="-23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2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Grad des Umlaufvermögens 	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AT" dirty="0" smtClean="0"/>
                  <a:t>Definiert den Anteil des Umlaufvermögens am Gesamtvermögen 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:r>
                  <a:rPr lang="de-AT" i="1" dirty="0" smtClean="0">
                    <a:latin typeface="Cambria Math"/>
                  </a:rPr>
                  <a:t>G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/>
                      </a:rPr>
                      <m:t>𝑟𝑎𝑑</m:t>
                    </m:r>
                    <m:r>
                      <a:rPr lang="de-AT" b="0" i="1" smtClean="0">
                        <a:latin typeface="Cambria Math"/>
                      </a:rPr>
                      <m:t> </m:t>
                    </m:r>
                    <m:r>
                      <a:rPr lang="de-AT" b="0" i="1" smtClean="0">
                        <a:latin typeface="Cambria Math"/>
                      </a:rPr>
                      <m:t>𝑑𝑒𝑠</m:t>
                    </m:r>
                    <m:r>
                      <a:rPr lang="de-AT" b="0" i="1" smtClean="0">
                        <a:latin typeface="Cambria Math"/>
                      </a:rPr>
                      <m:t> </m:t>
                    </m:r>
                    <m:r>
                      <a:rPr lang="de-AT" b="0" i="1" smtClean="0">
                        <a:latin typeface="Cambria Math"/>
                      </a:rPr>
                      <m:t>𝑈𝑚𝑙𝑎𝑢𝑓𝑣𝑒𝑟𝑚</m:t>
                    </m:r>
                    <m:r>
                      <a:rPr lang="de-AT" b="0" i="1" smtClean="0">
                        <a:latin typeface="Cambria Math"/>
                      </a:rPr>
                      <m:t>ö</m:t>
                    </m:r>
                    <m:r>
                      <a:rPr lang="de-AT" b="0" i="1" smtClean="0">
                        <a:latin typeface="Cambria Math"/>
                      </a:rPr>
                      <m:t>𝑔𝑒𝑛𝑠</m:t>
                    </m:r>
                    <m:r>
                      <a:rPr lang="de-A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</a:rPr>
                          <m:t>𝑈𝑚𝑙𝑎𝑢𝑓</m:t>
                        </m:r>
                        <m:r>
                          <a:rPr lang="de-AT" i="1">
                            <a:latin typeface="Cambria Math"/>
                          </a:rPr>
                          <m:t>𝑣𝑒𝑟𝑚</m:t>
                        </m:r>
                        <m:r>
                          <a:rPr lang="de-AT" i="1">
                            <a:latin typeface="Cambria Math"/>
                          </a:rPr>
                          <m:t>ö</m:t>
                        </m:r>
                        <m:r>
                          <a:rPr lang="de-AT" i="1">
                            <a:latin typeface="Cambria Math"/>
                          </a:rPr>
                          <m:t>𝑔𝑒𝑛</m:t>
                        </m:r>
                      </m:num>
                      <m:den>
                        <m:r>
                          <a:rPr lang="de-AT" i="1">
                            <a:latin typeface="Cambria Math"/>
                          </a:rPr>
                          <m:t>𝐺𝑒𝑠𝑎𝑚𝑡𝑣𝑒𝑟𝑚</m:t>
                        </m:r>
                        <m:r>
                          <a:rPr lang="de-AT" i="1">
                            <a:latin typeface="Cambria Math"/>
                          </a:rPr>
                          <m:t>ö</m:t>
                        </m:r>
                        <m:r>
                          <a:rPr lang="de-AT" i="1">
                            <a:latin typeface="Cambria Math"/>
                          </a:rPr>
                          <m:t>𝑔𝑒𝑛</m:t>
                        </m:r>
                        <m:r>
                          <a:rPr lang="de-AT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de-AT" dirty="0"/>
                  <a:t> x100 </a:t>
                </a:r>
              </a:p>
              <a:p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l="-1435" t="-2348" r="-136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4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AT" dirty="0" smtClean="0"/>
              <a:t>Ein landwirtschaftlicher Betrieb verfügt über 750.000 Euro </a:t>
            </a:r>
            <a:r>
              <a:rPr lang="de-AT" dirty="0"/>
              <a:t>G</a:t>
            </a:r>
            <a:r>
              <a:rPr lang="de-AT" dirty="0" smtClean="0"/>
              <a:t>esamtvermögen, das Umlaufvermögen beträgt 11%. </a:t>
            </a:r>
          </a:p>
          <a:p>
            <a:endParaRPr lang="de-AT" dirty="0"/>
          </a:p>
          <a:p>
            <a:r>
              <a:rPr lang="de-AT" dirty="0" smtClean="0"/>
              <a:t>Wie hoch ist das Umlaufvermögen monetär?</a:t>
            </a:r>
          </a:p>
          <a:p>
            <a:pPr marL="0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6560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Antwort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AT" dirty="0" smtClean="0">
              <a:latin typeface="Cambria Math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AT" dirty="0">
              <a:latin typeface="Cambria Math"/>
            </a:endParaRPr>
          </a:p>
          <a:p>
            <a:pPr marL="0" indent="0">
              <a:buNone/>
            </a:pPr>
            <a:endParaRPr lang="de-AT" dirty="0" smtClean="0">
              <a:latin typeface="Cambria Math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dirty="0" smtClean="0">
                <a:latin typeface="Cambria Math"/>
              </a:rPr>
              <a:t>750.000 x ,011 = 82.500 Euro 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12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Fazit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Allgemein ist das Anlagevermögen im landwirtschaftlichen Bereich dominierend </a:t>
            </a:r>
          </a:p>
          <a:p>
            <a:endParaRPr lang="de-AT" dirty="0"/>
          </a:p>
          <a:p>
            <a:r>
              <a:rPr lang="de-AT" dirty="0" smtClean="0"/>
              <a:t>Die Vergrößerung des Anlagevermögens kann auch kurzzeitig durch eine Verringerung des Umlaufvermögens hervorgerufen werden. </a:t>
            </a:r>
          </a:p>
          <a:p>
            <a:endParaRPr lang="de-AT" dirty="0"/>
          </a:p>
          <a:p>
            <a:r>
              <a:rPr lang="de-AT" dirty="0" smtClean="0"/>
              <a:t>Je höher das Anlagevermögen, desto mehr Kapital ist gebunden, desto höher sind die Fixkosten (z.B. Afa).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4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Beurteilung von Kapitalverwendung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AT" dirty="0"/>
              <a:t>Goldene Bilanzregel im engeren Sinn </a:t>
            </a:r>
          </a:p>
          <a:p>
            <a:endParaRPr lang="de-AT" dirty="0"/>
          </a:p>
          <a:p>
            <a:r>
              <a:rPr lang="de-AT" dirty="0" smtClean="0"/>
              <a:t>Goldene Bilanzregel im weiteren Sinn</a:t>
            </a:r>
          </a:p>
          <a:p>
            <a:endParaRPr lang="de-AT" dirty="0"/>
          </a:p>
          <a:p>
            <a:r>
              <a:rPr lang="de-AT" dirty="0" smtClean="0"/>
              <a:t>Die goldene Bilanzregel besagt, dass Anlagevermögen langfristig (EK &amp; FK) zu finanzieren ist. 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347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Ablauf der zwei Einheiten 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05882" indent="-457200">
              <a:buFont typeface="+mj-lt"/>
              <a:buAutoNum type="arabicPeriod"/>
            </a:pPr>
            <a:r>
              <a:rPr lang="de-AT" sz="2400" dirty="0" smtClean="0"/>
              <a:t>Rückmeldung und Erfahrungsaustausch der Buchhaltungskontrolle </a:t>
            </a:r>
          </a:p>
          <a:p>
            <a:pPr marL="505882" indent="-457200">
              <a:buFont typeface="+mj-lt"/>
              <a:buAutoNum type="arabicPeriod"/>
            </a:pPr>
            <a:endParaRPr lang="de-AT" sz="2400" dirty="0" smtClean="0"/>
          </a:p>
          <a:p>
            <a:pPr marL="505882" indent="-457200">
              <a:buFont typeface="+mj-lt"/>
              <a:buAutoNum type="arabicPeriod"/>
            </a:pPr>
            <a:r>
              <a:rPr lang="de-AT" sz="2400" dirty="0" smtClean="0"/>
              <a:t>Bilanzanalyse mit den wichtigsten Kennzahlen </a:t>
            </a:r>
          </a:p>
          <a:p>
            <a:pPr marL="505882" indent="-457200">
              <a:buFont typeface="+mj-lt"/>
              <a:buAutoNum type="arabicPeriod"/>
            </a:pPr>
            <a:endParaRPr lang="de-AT" sz="2400" dirty="0"/>
          </a:p>
          <a:p>
            <a:pPr marL="505882" indent="-457200">
              <a:buFont typeface="+mj-lt"/>
              <a:buAutoNum type="arabicPeriod"/>
            </a:pPr>
            <a:r>
              <a:rPr lang="de-AT" sz="2400" dirty="0" smtClean="0"/>
              <a:t>Berechnung &amp; Analyse von Kapitaldienstgrenzen </a:t>
            </a:r>
          </a:p>
        </p:txBody>
      </p:sp>
    </p:spTree>
    <p:extLst>
      <p:ext uri="{BB962C8B-B14F-4D97-AF65-F5344CB8AC3E}">
        <p14:creationId xmlns:p14="http://schemas.microsoft.com/office/powerpoint/2010/main" val="11807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Goldene Bilanzregel im engeren Sinn 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de-AT" dirty="0" smtClean="0"/>
              </a:p>
              <a:p>
                <a:endParaRPr lang="de-AT" dirty="0"/>
              </a:p>
              <a:p>
                <a:r>
                  <a:rPr lang="de-AT" dirty="0" smtClean="0"/>
                  <a:t>Goldene BR i.e.S.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</a:rPr>
                          <m:t>𝐸𝑖𝑔𝑒𝑛𝑘𝑎𝑝𝑖𝑡𝑎𝑙</m:t>
                        </m:r>
                        <m:r>
                          <a:rPr lang="de-AT" b="0" i="1" smtClean="0">
                            <a:latin typeface="Cambria Math"/>
                          </a:rPr>
                          <m:t>+</m:t>
                        </m:r>
                        <m:r>
                          <a:rPr lang="de-AT" b="0" i="1" smtClean="0">
                            <a:latin typeface="Cambria Math"/>
                          </a:rPr>
                          <m:t>𝑙𝑎𝑛𝑔𝑓𝑟</m:t>
                        </m:r>
                        <m:r>
                          <a:rPr lang="de-AT" b="0" i="1" smtClean="0">
                            <a:latin typeface="Cambria Math"/>
                          </a:rPr>
                          <m:t>.  </m:t>
                        </m:r>
                        <m:r>
                          <a:rPr lang="de-AT" b="0" i="1" smtClean="0">
                            <a:latin typeface="Cambria Math"/>
                          </a:rPr>
                          <m:t>𝐹𝑟𝑒𝑚𝑑𝑘𝑎𝑝</m:t>
                        </m:r>
                        <m:r>
                          <a:rPr lang="de-AT" b="0" i="1" smtClean="0">
                            <a:latin typeface="Cambria Math"/>
                          </a:rPr>
                          <m:t>. </m:t>
                        </m:r>
                      </m:num>
                      <m:den>
                        <m:r>
                          <a:rPr lang="de-AT" b="0" i="1" smtClean="0">
                            <a:latin typeface="Cambria Math"/>
                          </a:rPr>
                          <m:t>𝐴𝑛𝑙𝑎𝑔𝑒𝑣𝑒𝑟𝑚</m:t>
                        </m:r>
                        <m:r>
                          <a:rPr lang="de-AT" b="0" i="1" smtClean="0">
                            <a:latin typeface="Cambria Math"/>
                          </a:rPr>
                          <m:t>ö</m:t>
                        </m:r>
                        <m:r>
                          <a:rPr lang="de-AT" b="0" i="1" smtClean="0">
                            <a:latin typeface="Cambria Math"/>
                          </a:rPr>
                          <m:t>𝑔𝑒𝑛</m:t>
                        </m:r>
                        <m:r>
                          <a:rPr lang="de-AT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de-AT" dirty="0" smtClean="0"/>
              </a:p>
              <a:p>
                <a:endParaRPr lang="de-AT" dirty="0"/>
              </a:p>
              <a:p>
                <a:r>
                  <a:rPr lang="de-AT" dirty="0" smtClean="0"/>
                  <a:t>Muss &gt; 1 sein !</a:t>
                </a: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0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AT" dirty="0" smtClean="0"/>
                  <a:t>AV 500.000 Euro </a:t>
                </a:r>
              </a:p>
              <a:p>
                <a:r>
                  <a:rPr lang="de-AT" dirty="0" smtClean="0"/>
                  <a:t>Fremdkapital 350.000 Euro </a:t>
                </a:r>
              </a:p>
              <a:p>
                <a:pPr lvl="1"/>
                <a:r>
                  <a:rPr lang="de-AT" dirty="0" smtClean="0"/>
                  <a:t>310.000 Euro AIK &gt;20 Jahr </a:t>
                </a:r>
              </a:p>
              <a:p>
                <a:pPr lvl="1"/>
                <a:r>
                  <a:rPr lang="de-AT" dirty="0" smtClean="0"/>
                  <a:t>40.000 Euro Kontokorrentrahmen </a:t>
                </a:r>
              </a:p>
              <a:p>
                <a:r>
                  <a:rPr lang="de-AT" dirty="0"/>
                  <a:t>Eigenkapital 200.000 Euro </a:t>
                </a:r>
              </a:p>
              <a:p>
                <a:pPr marL="0" indent="0">
                  <a:buNone/>
                </a:pPr>
                <a:endParaRPr lang="de-AT" dirty="0" smtClean="0"/>
              </a:p>
              <a:p>
                <a:r>
                  <a:rPr lang="de-AT" dirty="0" smtClean="0"/>
                  <a:t>Goldene BR i.e.S.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i="1">
                            <a:latin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</a:rPr>
                          <m:t>200.000</m:t>
                        </m:r>
                        <m:r>
                          <a:rPr lang="de-AT" i="1">
                            <a:latin typeface="Cambria Math"/>
                          </a:rPr>
                          <m:t>+</m:t>
                        </m:r>
                        <m:r>
                          <a:rPr lang="de-AT" b="0" i="1" smtClean="0">
                            <a:latin typeface="Cambria Math"/>
                          </a:rPr>
                          <m:t>310.000</m:t>
                        </m:r>
                        <m:r>
                          <a:rPr lang="de-AT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de-AT" b="0" i="1" smtClean="0">
                            <a:latin typeface="Cambria Math"/>
                          </a:rPr>
                          <m:t>500.000</m:t>
                        </m:r>
                      </m:den>
                    </m:f>
                  </m:oMath>
                </a14:m>
                <a:r>
                  <a:rPr lang="de-AT" dirty="0" smtClean="0"/>
                  <a:t> = </a:t>
                </a:r>
                <a:r>
                  <a:rPr lang="de-AT" u="dbl" dirty="0" smtClean="0"/>
                  <a:t>1,02 </a:t>
                </a:r>
                <a:endParaRPr lang="de-AT" u="dbl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t="-2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0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Goldene Bilanzregel im </a:t>
            </a:r>
            <a:r>
              <a:rPr lang="de-AT" dirty="0" smtClean="0"/>
              <a:t>weiteren </a:t>
            </a:r>
            <a:r>
              <a:rPr lang="de-AT" dirty="0"/>
              <a:t>Sinn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AT" dirty="0" smtClean="0"/>
                  <a:t>Als Bilanzregel im weiteren Sinn wird der Grundsatz bezeichnet, dass AV und langfristiges Umlaufvermögen langfristig zu finanzieren sind. 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:r>
                  <a:rPr lang="de-AT" dirty="0"/>
                  <a:t>Goldene BR </a:t>
                </a:r>
                <a:r>
                  <a:rPr lang="de-AT" dirty="0" err="1" smtClean="0"/>
                  <a:t>i.w.S</a:t>
                </a:r>
                <a:r>
                  <a:rPr lang="de-AT" dirty="0"/>
                  <a:t>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i="1">
                            <a:latin typeface="Cambria Math"/>
                          </a:rPr>
                        </m:ctrlPr>
                      </m:fPr>
                      <m:num>
                        <m:r>
                          <a:rPr lang="de-AT" i="1">
                            <a:latin typeface="Cambria Math"/>
                          </a:rPr>
                          <m:t>𝐸𝑖𝑔𝑒𝑛𝑘𝑎𝑝𝑖𝑡𝑎𝑙</m:t>
                        </m:r>
                        <m:r>
                          <a:rPr lang="de-AT" i="1">
                            <a:latin typeface="Cambria Math"/>
                          </a:rPr>
                          <m:t>+</m:t>
                        </m:r>
                        <m:r>
                          <a:rPr lang="de-AT" i="1">
                            <a:latin typeface="Cambria Math"/>
                          </a:rPr>
                          <m:t>𝑙𝑎𝑛𝑔𝑓𝑟</m:t>
                        </m:r>
                        <m:r>
                          <a:rPr lang="de-AT" i="1">
                            <a:latin typeface="Cambria Math"/>
                          </a:rPr>
                          <m:t>.  </m:t>
                        </m:r>
                        <m:r>
                          <a:rPr lang="de-AT" i="1">
                            <a:latin typeface="Cambria Math"/>
                          </a:rPr>
                          <m:t>𝐹𝑟𝑒𝑚𝑑𝑘𝑎𝑝</m:t>
                        </m:r>
                        <m:r>
                          <a:rPr lang="de-AT" i="1">
                            <a:latin typeface="Cambria Math"/>
                          </a:rPr>
                          <m:t>. </m:t>
                        </m:r>
                      </m:num>
                      <m:den>
                        <m:r>
                          <a:rPr lang="de-AT" i="1">
                            <a:latin typeface="Cambria Math"/>
                          </a:rPr>
                          <m:t>𝐴𝑛𝑙𝑎𝑔𝑒𝑣𝑒𝑟𝑚</m:t>
                        </m:r>
                        <m:r>
                          <a:rPr lang="de-AT" i="1">
                            <a:latin typeface="Cambria Math"/>
                          </a:rPr>
                          <m:t>ö</m:t>
                        </m:r>
                        <m:r>
                          <a:rPr lang="de-AT" i="1">
                            <a:latin typeface="Cambria Math"/>
                          </a:rPr>
                          <m:t>𝑔𝑒𝑛</m:t>
                        </m:r>
                        <m:r>
                          <a:rPr lang="de-AT" b="0" i="1" smtClean="0">
                            <a:latin typeface="Cambria Math"/>
                          </a:rPr>
                          <m:t>+</m:t>
                        </m:r>
                        <m:r>
                          <a:rPr lang="de-AT" b="0" i="1" smtClean="0">
                            <a:latin typeface="Cambria Math"/>
                          </a:rPr>
                          <m:t>𝑙𝑎𝑛𝑔𝑓𝑟</m:t>
                        </m:r>
                        <m:r>
                          <a:rPr lang="de-AT" b="0" i="1" smtClean="0">
                            <a:latin typeface="Cambria Math"/>
                          </a:rPr>
                          <m:t>.  </m:t>
                        </m:r>
                        <m:r>
                          <a:rPr lang="de-AT" b="0" i="1" smtClean="0">
                            <a:latin typeface="Cambria Math"/>
                          </a:rPr>
                          <m:t>𝑈𝑚𝑙𝑎𝑢𝑓𝑣</m:t>
                        </m:r>
                        <m:r>
                          <a:rPr lang="de-AT" b="0" i="1" smtClean="0">
                            <a:latin typeface="Cambria Math"/>
                          </a:rPr>
                          <m:t>.</m:t>
                        </m:r>
                      </m:den>
                    </m:f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AT" dirty="0" smtClean="0"/>
                  <a:t>Langfristiges UV </a:t>
                </a:r>
                <a:r>
                  <a:rPr lang="de-AT" dirty="0" smtClean="0">
                    <a:sym typeface="Wingdings" panose="05000000000000000000" pitchFamily="2" charset="2"/>
                  </a:rPr>
                  <a:t> </a:t>
                </a:r>
                <a:r>
                  <a:rPr lang="de-AT" dirty="0" smtClean="0"/>
                  <a:t>Vorräte, Vieh </a:t>
                </a:r>
                <a:endParaRPr lang="de-AT" dirty="0"/>
              </a:p>
              <a:p>
                <a:pPr marL="0" indent="0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l="-1435" t="-2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8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1799907"/>
            <a:ext cx="8061960" cy="41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899592" y="2312872"/>
            <a:ext cx="381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899592" y="3356992"/>
            <a:ext cx="381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Antwort 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de-AT" dirty="0" smtClean="0"/>
              </a:p>
              <a:p>
                <a:endParaRPr lang="de-AT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AT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AT" sz="4000" b="0" i="1" smtClean="0">
                            <a:latin typeface="Cambria Math"/>
                          </a:rPr>
                          <m:t>346.593 </m:t>
                        </m:r>
                        <m:r>
                          <a:rPr lang="de-AT" sz="4000" b="0" i="1" smtClean="0">
                            <a:latin typeface="Cambria Math"/>
                          </a:rPr>
                          <m:t>𝐸𝑢𝑟𝑜</m:t>
                        </m:r>
                      </m:num>
                      <m:den>
                        <m:r>
                          <a:rPr lang="de-AT" sz="4000" b="0" i="1" smtClean="0">
                            <a:latin typeface="Cambria Math"/>
                          </a:rPr>
                          <m:t>227.148 </m:t>
                        </m:r>
                        <m:r>
                          <a:rPr lang="de-AT" sz="4000" b="0" i="1" smtClean="0">
                            <a:latin typeface="Cambria Math"/>
                          </a:rPr>
                          <m:t>𝐸𝑢𝑟𝑜</m:t>
                        </m:r>
                      </m:den>
                    </m:f>
                  </m:oMath>
                </a14:m>
                <a:r>
                  <a:rPr lang="de-AT" sz="4000" dirty="0" smtClean="0"/>
                  <a:t> = 1,53</a:t>
                </a:r>
                <a:endParaRPr lang="de-AT" sz="400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4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Analyse der Stabilität 	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 err="1" smtClean="0"/>
              <a:t>Veralterungsgrad</a:t>
            </a:r>
            <a:endParaRPr lang="de-AT" dirty="0" smtClean="0"/>
          </a:p>
          <a:p>
            <a:endParaRPr lang="de-AT" dirty="0"/>
          </a:p>
          <a:p>
            <a:r>
              <a:rPr lang="de-AT" dirty="0" err="1" smtClean="0"/>
              <a:t>Eigenkapitalsveränderung</a:t>
            </a:r>
            <a:r>
              <a:rPr lang="de-AT" dirty="0" smtClean="0"/>
              <a:t> </a:t>
            </a:r>
          </a:p>
          <a:p>
            <a:endParaRPr lang="de-AT" dirty="0"/>
          </a:p>
          <a:p>
            <a:r>
              <a:rPr lang="de-AT" dirty="0" smtClean="0"/>
              <a:t> Kapitaldienstgrenzen </a:t>
            </a:r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73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Veralterungsgrad</a:t>
            </a:r>
            <a:r>
              <a:rPr lang="de-AT" dirty="0" smtClean="0"/>
              <a:t> 	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AT" dirty="0" smtClean="0"/>
                  <a:t>Stellt das Alter des Anlagevermögens dar </a:t>
                </a:r>
              </a:p>
              <a:p>
                <a:endParaRPr lang="de-AT" dirty="0"/>
              </a:p>
              <a:p>
                <a:endParaRPr lang="de-A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/>
                        </a:rPr>
                        <m:t>𝑉𝑒𝑟𝑎𝑙𝑡𝑒𝑟𝑢𝑛𝑔𝑠𝑔𝑟𝑎𝑑</m:t>
                      </m:r>
                      <m:r>
                        <a:rPr lang="de-AT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A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AT" b="0" i="1" smtClean="0">
                              <a:latin typeface="Cambria Math"/>
                            </a:rPr>
                            <m:t>𝐵𝑢𝑐h𝑤𝑒𝑟𝑡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𝑑𝑒𝑠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𝐴𝑉</m:t>
                          </m:r>
                        </m:num>
                        <m:den>
                          <m:r>
                            <a:rPr lang="de-AT" b="0" i="1" smtClean="0">
                              <a:latin typeface="Cambria Math"/>
                            </a:rPr>
                            <m:t>𝐴𝑛𝑠𝑐h𝑎𝑓𝑓𝑢𝑛𝑔𝑠𝑤𝑒𝑟𝑡</m:t>
                          </m:r>
                          <m:r>
                            <a:rPr lang="de-AT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AT" dirty="0" smtClean="0"/>
                  <a:t>Je niedriger der </a:t>
                </a:r>
                <a:r>
                  <a:rPr lang="de-AT" dirty="0" err="1" smtClean="0"/>
                  <a:t>Veralterungsgrad</a:t>
                </a:r>
                <a:r>
                  <a:rPr lang="de-AT" dirty="0" smtClean="0"/>
                  <a:t>, desto höher die Abnutzung, desto höher ist der Investitionsrückstand. 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l="-1220" t="-2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8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	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AT" dirty="0" smtClean="0"/>
                  <a:t>Buchwert AV: 250.000 Euro </a:t>
                </a:r>
              </a:p>
              <a:p>
                <a:r>
                  <a:rPr lang="de-AT" dirty="0" smtClean="0"/>
                  <a:t>Neuwert AV: 350.000 Euro </a:t>
                </a:r>
              </a:p>
              <a:p>
                <a:endParaRPr lang="de-AT" dirty="0"/>
              </a:p>
              <a:p>
                <a14:m>
                  <m:oMath xmlns:m="http://schemas.openxmlformats.org/officeDocument/2006/math">
                    <m:r>
                      <a:rPr lang="de-AT" i="1">
                        <a:latin typeface="Cambria Math"/>
                      </a:rPr>
                      <m:t>𝑉𝑒𝑟𝑎𝑙𝑡𝑒𝑟𝑢𝑛𝑔𝑠𝑔𝑟𝑎𝑑</m:t>
                    </m:r>
                    <m:r>
                      <a:rPr lang="de-AT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AT" i="1">
                            <a:latin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</a:rPr>
                          <m:t>250.000</m:t>
                        </m:r>
                      </m:num>
                      <m:den>
                        <m:r>
                          <a:rPr lang="de-AT" b="0" i="1" smtClean="0">
                            <a:latin typeface="Cambria Math"/>
                          </a:rPr>
                          <m:t>350.000</m:t>
                        </m:r>
                      </m:den>
                    </m:f>
                  </m:oMath>
                </a14:m>
                <a:r>
                  <a:rPr lang="de-AT" dirty="0" smtClean="0"/>
                  <a:t> = 0,71 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t="-2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3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Eigenkapitalsveränderung</a:t>
            </a:r>
            <a:r>
              <a:rPr lang="de-AT" dirty="0" smtClean="0"/>
              <a:t> 	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 </a:t>
            </a:r>
            <a:r>
              <a:rPr lang="de-AT" dirty="0" smtClean="0"/>
              <a:t>Gewinn – Einkünfte aus der Land &amp; FW</a:t>
            </a:r>
          </a:p>
          <a:p>
            <a:pPr marL="0" indent="0">
              <a:buNone/>
            </a:pPr>
            <a:r>
              <a:rPr lang="de-AT" dirty="0" smtClean="0"/>
              <a:t>+ Einlagen </a:t>
            </a:r>
          </a:p>
          <a:p>
            <a:pPr marL="0" indent="0">
              <a:buNone/>
            </a:pPr>
            <a:r>
              <a:rPr lang="de-AT" dirty="0" smtClean="0"/>
              <a:t>= Gesamteinkommen </a:t>
            </a:r>
          </a:p>
          <a:p>
            <a:pPr marL="0" indent="0">
              <a:buNone/>
            </a:pPr>
            <a:r>
              <a:rPr lang="de-AT" dirty="0" smtClean="0"/>
              <a:t>- Verbrauch </a:t>
            </a:r>
          </a:p>
          <a:p>
            <a:pPr marL="0" indent="0">
              <a:buNone/>
            </a:pPr>
            <a:r>
              <a:rPr lang="de-AT" dirty="0" smtClean="0"/>
              <a:t>= </a:t>
            </a:r>
            <a:r>
              <a:rPr lang="de-AT" dirty="0" err="1" smtClean="0"/>
              <a:t>Eigenkapitalsveränderung</a:t>
            </a:r>
            <a:r>
              <a:rPr lang="de-AT" dirty="0" smtClean="0"/>
              <a:t> </a:t>
            </a: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Oder </a:t>
            </a:r>
            <a:endParaRPr lang="de-AT" dirty="0" smtClean="0"/>
          </a:p>
          <a:p>
            <a:pPr marL="0" indent="0">
              <a:buNone/>
            </a:pPr>
            <a:r>
              <a:rPr lang="de-AT" dirty="0" smtClean="0"/>
              <a:t>EK zum 31.12.2019 – EK zum 01.01.2019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14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Bilanz 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1799907"/>
            <a:ext cx="8061960" cy="41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50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Rückmeldung und Erfahrungsaustausch – Kontrolle der Buchhaltungen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Aspekte aus Sicht des Beraters</a:t>
            </a:r>
          </a:p>
          <a:p>
            <a:endParaRPr lang="de-AT" dirty="0"/>
          </a:p>
          <a:p>
            <a:r>
              <a:rPr lang="de-AT" dirty="0" smtClean="0"/>
              <a:t>Positive Aspekte </a:t>
            </a:r>
          </a:p>
          <a:p>
            <a:endParaRPr lang="de-AT" dirty="0"/>
          </a:p>
          <a:p>
            <a:r>
              <a:rPr lang="de-AT" dirty="0" smtClean="0"/>
              <a:t>Fehler und sonstige Abweichungen </a:t>
            </a:r>
          </a:p>
          <a:p>
            <a:endParaRPr lang="de-AT" dirty="0"/>
          </a:p>
          <a:p>
            <a:r>
              <a:rPr lang="de-AT" dirty="0" smtClean="0"/>
              <a:t>Verbesserungsvorschläge </a:t>
            </a:r>
          </a:p>
          <a:p>
            <a:endParaRPr lang="de-AT" dirty="0"/>
          </a:p>
          <a:p>
            <a:r>
              <a:rPr lang="de-AT" dirty="0" smtClean="0"/>
              <a:t>Fragen aus Sicht der Kursteilnehmer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21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Betriebskonzept </a:t>
            </a:r>
            <a:endParaRPr lang="de-A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998" r="2451"/>
          <a:stretch/>
        </p:blipFill>
        <p:spPr bwMode="auto">
          <a:xfrm>
            <a:off x="323528" y="1340768"/>
            <a:ext cx="85987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99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Kapitaldienstgrenzen 	(KDG)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AT" dirty="0" smtClean="0"/>
              <a:t>Langfristige KDG </a:t>
            </a:r>
          </a:p>
          <a:p>
            <a:endParaRPr lang="de-AT" dirty="0"/>
          </a:p>
          <a:p>
            <a:r>
              <a:rPr lang="de-AT" dirty="0" smtClean="0"/>
              <a:t>Mittelfristige KDG </a:t>
            </a:r>
          </a:p>
          <a:p>
            <a:endParaRPr lang="de-AT" dirty="0"/>
          </a:p>
          <a:p>
            <a:r>
              <a:rPr lang="de-AT" dirty="0" smtClean="0"/>
              <a:t>Kurzfristige KDG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45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Exkurs Ermittlung Kapitaldienst 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de-AT" dirty="0" smtClean="0"/>
                  <a:t>Ein Kapitaldienst sin die Zins und Tilgungszahlungen an einen Kreditgeber. </a:t>
                </a:r>
              </a:p>
              <a:p>
                <a:endParaRPr lang="de-AT" dirty="0"/>
              </a:p>
              <a:p>
                <a:r>
                  <a:rPr lang="de-AT" dirty="0" smtClean="0"/>
                  <a:t>Berechnung Kapitaldienst 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:r>
                  <a:rPr lang="de-AT" dirty="0" smtClean="0"/>
                  <a:t>Kapitaldienst = Fremdkapital * Annuitätenfaktor </a:t>
                </a:r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Annuitätenfaktor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</a:rPr>
                          <m:t>𝑞</m:t>
                        </m:r>
                        <m:r>
                          <a:rPr lang="de-AT" b="0" i="1" baseline="30000" smtClean="0">
                            <a:latin typeface="Cambria Math"/>
                          </a:rPr>
                          <m:t>𝑛</m:t>
                        </m:r>
                        <m:r>
                          <a:rPr lang="de-AT" b="0" i="1" smtClean="0">
                            <a:latin typeface="Cambria Math"/>
                          </a:rPr>
                          <m:t> ∗(</m:t>
                        </m:r>
                        <m:r>
                          <a:rPr lang="de-AT" b="0" i="1" smtClean="0">
                            <a:latin typeface="Cambria Math"/>
                          </a:rPr>
                          <m:t>𝑞</m:t>
                        </m:r>
                        <m:r>
                          <a:rPr lang="de-AT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de-AT" b="0" i="1" smtClean="0">
                            <a:latin typeface="Cambria Math"/>
                          </a:rPr>
                          <m:t>𝑞</m:t>
                        </m:r>
                        <m:r>
                          <a:rPr lang="de-AT" b="0" i="1" baseline="30000" smtClean="0">
                            <a:latin typeface="Cambria Math"/>
                          </a:rPr>
                          <m:t>𝑛</m:t>
                        </m:r>
                        <m:r>
                          <a:rPr lang="de-AT" b="0" i="1" smtClean="0">
                            <a:latin typeface="Cambria Math"/>
                          </a:rPr>
                          <m:t> −1</m:t>
                        </m:r>
                      </m:den>
                    </m:f>
                  </m:oMath>
                </a14:m>
                <a:r>
                  <a:rPr lang="de-AT" dirty="0" smtClean="0"/>
                  <a:t> </a:t>
                </a:r>
              </a:p>
              <a:p>
                <a:pPr marL="0" indent="0">
                  <a:buNone/>
                </a:pPr>
                <a:r>
                  <a:rPr lang="de-AT" dirty="0" smtClean="0"/>
                  <a:t>q = 1+i; n= Laufzeit </a:t>
                </a: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l="-1435" t="-3315" b="-13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Berechnung der langfristigen KDG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AT" dirty="0" smtClean="0"/>
              <a:t>Die langfristige KDG drückt aus, wieviel maximal für Tilgung und Zinsen (=Kapitaldienst) zur Verfügung steht. 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/>
              <a:t> </a:t>
            </a:r>
            <a:r>
              <a:rPr lang="de-AT" dirty="0" smtClean="0"/>
              <a:t>  </a:t>
            </a:r>
            <a:r>
              <a:rPr lang="de-AT" dirty="0" err="1" smtClean="0"/>
              <a:t>Eigenkapitalsveränderung</a:t>
            </a:r>
            <a:r>
              <a:rPr lang="de-AT" dirty="0" smtClean="0"/>
              <a:t> </a:t>
            </a:r>
          </a:p>
          <a:p>
            <a:pPr marL="0" indent="0">
              <a:buNone/>
            </a:pPr>
            <a:r>
              <a:rPr lang="de-AT" dirty="0" smtClean="0"/>
              <a:t>+ </a:t>
            </a:r>
            <a:r>
              <a:rPr lang="de-AT" u="sng" dirty="0" smtClean="0"/>
              <a:t>Schuldzinsen </a:t>
            </a:r>
          </a:p>
          <a:p>
            <a:pPr marL="0" indent="0">
              <a:buNone/>
            </a:pPr>
            <a:r>
              <a:rPr lang="de-AT" dirty="0" smtClean="0"/>
              <a:t>= </a:t>
            </a:r>
            <a:r>
              <a:rPr lang="de-AT" u="dbl" dirty="0" smtClean="0"/>
              <a:t>langfristige KDG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99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Mittelfristige KDG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smtClean="0"/>
              <a:t>   langfristige KDG </a:t>
            </a:r>
          </a:p>
          <a:p>
            <a:pPr marL="0" indent="0">
              <a:buNone/>
            </a:pPr>
            <a:r>
              <a:rPr lang="de-AT" dirty="0" smtClean="0"/>
              <a:t>+ </a:t>
            </a:r>
            <a:r>
              <a:rPr lang="de-AT" u="sng" dirty="0" smtClean="0"/>
              <a:t>Afa Gebäude, bauliche Anlagen, Dauerkulturen…</a:t>
            </a:r>
          </a:p>
          <a:p>
            <a:pPr marL="0" indent="0">
              <a:buNone/>
            </a:pPr>
            <a:r>
              <a:rPr lang="de-AT" dirty="0" smtClean="0"/>
              <a:t>= </a:t>
            </a:r>
            <a:r>
              <a:rPr lang="de-AT" u="dbl" dirty="0" smtClean="0"/>
              <a:t>Mittelfristige KDG </a:t>
            </a:r>
            <a:endParaRPr lang="de-AT" u="dbl" dirty="0"/>
          </a:p>
        </p:txBody>
      </p:sp>
    </p:spTree>
    <p:extLst>
      <p:ext uri="{BB962C8B-B14F-4D97-AF65-F5344CB8AC3E}">
        <p14:creationId xmlns:p14="http://schemas.microsoft.com/office/powerpoint/2010/main" val="11167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Kurzfristige KDG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dirty="0" smtClean="0"/>
              <a:t>  mittelfristige KDG </a:t>
            </a:r>
          </a:p>
          <a:p>
            <a:pPr marL="0" indent="0">
              <a:buNone/>
            </a:pPr>
            <a:r>
              <a:rPr lang="de-AT" dirty="0" smtClean="0"/>
              <a:t>+ </a:t>
            </a:r>
            <a:r>
              <a:rPr lang="de-AT" u="sng" dirty="0" smtClean="0"/>
              <a:t>Afa Maschinen und Geräte </a:t>
            </a:r>
          </a:p>
          <a:p>
            <a:pPr marL="0" indent="0">
              <a:buNone/>
            </a:pPr>
            <a:r>
              <a:rPr lang="de-AT" dirty="0" smtClean="0"/>
              <a:t>= </a:t>
            </a:r>
            <a:r>
              <a:rPr lang="de-AT" u="dbl" dirty="0" smtClean="0"/>
              <a:t>kurzfristige KDG </a:t>
            </a:r>
            <a:endParaRPr lang="de-AT" u="dbl" dirty="0"/>
          </a:p>
        </p:txBody>
      </p:sp>
    </p:spTree>
    <p:extLst>
      <p:ext uri="{BB962C8B-B14F-4D97-AF65-F5344CB8AC3E}">
        <p14:creationId xmlns:p14="http://schemas.microsoft.com/office/powerpoint/2010/main" val="42788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Auf einen Blick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  </a:t>
            </a:r>
            <a:r>
              <a:rPr lang="de-AT" dirty="0" err="1" smtClean="0"/>
              <a:t>Eigenkapitalsveränderung</a:t>
            </a:r>
            <a:r>
              <a:rPr lang="de-AT" dirty="0" smtClean="0"/>
              <a:t> </a:t>
            </a:r>
          </a:p>
          <a:p>
            <a:pPr marL="0" indent="0">
              <a:buNone/>
            </a:pPr>
            <a:r>
              <a:rPr lang="de-AT" dirty="0" smtClean="0"/>
              <a:t>+Schuldzinsen </a:t>
            </a:r>
          </a:p>
          <a:p>
            <a:pPr marL="0" indent="0">
              <a:buNone/>
            </a:pPr>
            <a:r>
              <a:rPr lang="de-AT" dirty="0" smtClean="0"/>
              <a:t>= </a:t>
            </a:r>
            <a:r>
              <a:rPr lang="de-AT" b="1" dirty="0" smtClean="0"/>
              <a:t>langfristige KDG </a:t>
            </a:r>
          </a:p>
          <a:p>
            <a:pPr marL="0" indent="0">
              <a:buNone/>
            </a:pPr>
            <a:r>
              <a:rPr lang="de-AT" dirty="0" smtClean="0"/>
              <a:t>+ Afa Gebäude, bauliche Anlagen, Dauerkulturen </a:t>
            </a:r>
          </a:p>
          <a:p>
            <a:pPr marL="0" indent="0">
              <a:buNone/>
            </a:pPr>
            <a:r>
              <a:rPr lang="de-AT" dirty="0" smtClean="0"/>
              <a:t>= </a:t>
            </a:r>
            <a:r>
              <a:rPr lang="de-AT" b="1" dirty="0" smtClean="0"/>
              <a:t>mittelfristige KDG </a:t>
            </a:r>
          </a:p>
          <a:p>
            <a:pPr marL="0" indent="0">
              <a:buNone/>
            </a:pPr>
            <a:r>
              <a:rPr lang="de-AT" dirty="0" smtClean="0"/>
              <a:t>+ Afa Maschinen </a:t>
            </a:r>
          </a:p>
          <a:p>
            <a:pPr marL="0" indent="0">
              <a:buNone/>
            </a:pPr>
            <a:r>
              <a:rPr lang="de-AT" dirty="0" smtClean="0"/>
              <a:t>= </a:t>
            </a:r>
            <a:r>
              <a:rPr lang="de-AT" b="1" dirty="0" smtClean="0"/>
              <a:t>kurzfristige KDG </a:t>
            </a:r>
          </a:p>
        </p:txBody>
      </p:sp>
    </p:spTree>
    <p:extLst>
      <p:ext uri="{BB962C8B-B14F-4D97-AF65-F5344CB8AC3E}">
        <p14:creationId xmlns:p14="http://schemas.microsoft.com/office/powerpoint/2010/main" val="13715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BK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19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Bilanzanalyse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Eigenkapitalanteil </a:t>
            </a:r>
          </a:p>
          <a:p>
            <a:endParaRPr lang="de-AT" dirty="0"/>
          </a:p>
          <a:p>
            <a:r>
              <a:rPr lang="de-AT" dirty="0" smtClean="0"/>
              <a:t>Fremdkapitalanteil </a:t>
            </a:r>
          </a:p>
          <a:p>
            <a:endParaRPr lang="de-AT" dirty="0"/>
          </a:p>
          <a:p>
            <a:r>
              <a:rPr lang="de-AT" dirty="0" smtClean="0"/>
              <a:t>Anlagenintensität </a:t>
            </a:r>
          </a:p>
          <a:p>
            <a:endParaRPr lang="de-AT" dirty="0"/>
          </a:p>
          <a:p>
            <a:r>
              <a:rPr lang="de-AT" dirty="0" smtClean="0"/>
              <a:t>Grad des Umlaufvermögens </a:t>
            </a:r>
          </a:p>
          <a:p>
            <a:endParaRPr lang="de-AT" dirty="0"/>
          </a:p>
          <a:p>
            <a:r>
              <a:rPr lang="de-AT" dirty="0" smtClean="0"/>
              <a:t>Goldene Bilanzregel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55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Bilanzanalyse </a:t>
            </a:r>
            <a:endParaRPr lang="de-A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1799907"/>
            <a:ext cx="8061960" cy="41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Analyse der Kapitalstruktur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AT" dirty="0" smtClean="0"/>
          </a:p>
          <a:p>
            <a:endParaRPr lang="de-AT" dirty="0"/>
          </a:p>
          <a:p>
            <a:r>
              <a:rPr lang="de-AT" dirty="0" smtClean="0"/>
              <a:t>Eigenkapitalanteil </a:t>
            </a:r>
          </a:p>
          <a:p>
            <a:endParaRPr lang="de-AT" dirty="0"/>
          </a:p>
          <a:p>
            <a:r>
              <a:rPr lang="de-AT" dirty="0" smtClean="0"/>
              <a:t>Fremdkapitalanteil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993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Eigenkapitalanteil 			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AT" dirty="0" smtClean="0"/>
                  <a:t>Definiert den Anteil des Eigenkapitals am Gesamtkapitals 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AT" b="0" i="1" smtClean="0">
                        <a:latin typeface="Cambria Math"/>
                      </a:rPr>
                      <m:t>𝐸𝑖𝑔𝑒𝑛𝑘𝑎𝑝𝑖𝑡𝑎𝑙𝑎𝑛𝑡𝑒𝑖𝑙</m:t>
                    </m:r>
                    <m:r>
                      <a:rPr lang="de-AT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AT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</a:rPr>
                          <m:t>𝐸𝑖𝑔𝑒𝑛𝑘𝑎𝑝𝑖𝑡𝑎𝑙</m:t>
                        </m:r>
                      </m:num>
                      <m:den>
                        <m:r>
                          <a:rPr lang="de-AT" b="0" i="1" smtClean="0">
                            <a:latin typeface="Cambria Math"/>
                          </a:rPr>
                          <m:t>𝐺𝑒𝑠𝑎𝑚𝑡𝑘𝑎𝑝𝑖𝑡𝑎𝑙</m:t>
                        </m:r>
                        <m:r>
                          <a:rPr lang="de-AT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de-AT" dirty="0" smtClean="0"/>
                  <a:t> x100 </a:t>
                </a: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t="-2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5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 	</a:t>
            </a:r>
            <a:endParaRPr lang="de-A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AT" dirty="0" smtClean="0"/>
                  <a:t>Ein landwirtschaftlicher Betrieb verfügt über ein Gesamtkapital von 250.000 Euro, 210.000 Euro davon kann er über vorhandenes Eigenkapital abdecken 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AT" b="0" i="1" smtClean="0">
                        <a:latin typeface="Cambria Math"/>
                      </a:rPr>
                      <m:t>𝐸𝑖𝑔𝑒𝑛𝑘𝑎𝑝𝑖𝑡𝑎𝑙𝑎𝑛𝑡𝑒𝑖𝑙</m:t>
                    </m:r>
                    <m:r>
                      <a:rPr lang="de-AT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AT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/>
                          </a:rPr>
                          <m:t>210.000 </m:t>
                        </m:r>
                      </m:num>
                      <m:den>
                        <m:r>
                          <a:rPr lang="de-AT" b="0" i="1" smtClean="0">
                            <a:latin typeface="Cambria Math"/>
                          </a:rPr>
                          <m:t>250.000</m:t>
                        </m:r>
                      </m:den>
                    </m:f>
                  </m:oMath>
                </a14:m>
                <a:r>
                  <a:rPr lang="de-AT" dirty="0" smtClean="0"/>
                  <a:t> </a:t>
                </a:r>
                <a:r>
                  <a:rPr lang="de-AT" dirty="0" smtClean="0"/>
                  <a:t>x 100 </a:t>
                </a:r>
                <a:r>
                  <a:rPr lang="de-AT" dirty="0" smtClean="0"/>
                  <a:t>= </a:t>
                </a:r>
                <a:r>
                  <a:rPr lang="de-AT" u="dbl" dirty="0" smtClean="0"/>
                  <a:t>84%</a:t>
                </a:r>
                <a:endParaRPr lang="de-AT" u="dbl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t="-2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2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Verschuldungsgrad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de-AT" dirty="0" smtClean="0"/>
                  <a:t>Definiert den Anteil des Fremdkapitals am Gesamtkapital </a:t>
                </a:r>
              </a:p>
              <a:p>
                <a:endParaRPr lang="de-AT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AT" i="1" dirty="0">
                        <a:latin typeface="Cambria Math"/>
                      </a:rPr>
                      <m:t>Verschuldungsgrad</m:t>
                    </m:r>
                    <m:r>
                      <a:rPr lang="de-A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/>
                          </a:rPr>
                        </m:ctrlPr>
                      </m:fPr>
                      <m:num>
                        <m:r>
                          <a:rPr lang="de-AT" i="1">
                            <a:latin typeface="Cambria Math"/>
                          </a:rPr>
                          <m:t>𝐹𝑟𝑒𝑚𝑑𝑘𝑎𝑝𝑖𝑡𝑎𝑙</m:t>
                        </m:r>
                      </m:num>
                      <m:den>
                        <m:r>
                          <a:rPr lang="de-AT" i="1">
                            <a:latin typeface="Cambria Math"/>
                          </a:rPr>
                          <m:t>𝐺𝑒𝑠𝑎𝑚𝑡𝑘𝑎𝑝𝑖𝑡𝑎𝑙</m:t>
                        </m:r>
                        <m:r>
                          <a:rPr lang="de-AT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de-AT" dirty="0"/>
                  <a:t> x100 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endParaRPr lang="de-A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/>
                <a:stretch>
                  <a:fillRect t="-234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3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I">
  <a:themeElements>
    <a:clrScheme name="LFI-Standar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A3E"/>
      </a:accent1>
      <a:accent2>
        <a:srgbClr val="83A71C"/>
      </a:accent2>
      <a:accent3>
        <a:srgbClr val="A01F04"/>
      </a:accent3>
      <a:accent4>
        <a:srgbClr val="D35D20"/>
      </a:accent4>
      <a:accent5>
        <a:srgbClr val="2D6977"/>
      </a:accent5>
      <a:accent6>
        <a:srgbClr val="942355"/>
      </a:accent6>
      <a:hlink>
        <a:srgbClr val="007A3E"/>
      </a:hlink>
      <a:folHlink>
        <a:srgbClr val="007A3E"/>
      </a:folHlink>
    </a:clrScheme>
    <a:fontScheme name="LFI Vorlage Entwurf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FI" id="{0CD9EC24-C87E-4AB1-AA5F-09EABAB6EB8D}" vid="{19FE76F6-AFDC-4D41-9968-9E1C41D80DCE}"/>
    </a:ext>
  </a:extLst>
</a:theme>
</file>

<file path=ppt/theme/theme10.xml><?xml version="1.0" encoding="utf-8"?>
<a:theme xmlns:a="http://schemas.openxmlformats.org/drawingml/2006/main" name="2_LK NÖ - Standard ohne Logo unten">
  <a:themeElements>
    <a:clrScheme name="LK-Standard">
      <a:dk1>
        <a:srgbClr val="000000"/>
      </a:dk1>
      <a:lt1>
        <a:srgbClr val="FFFFFF"/>
      </a:lt1>
      <a:dk2>
        <a:srgbClr val="000000"/>
      </a:dk2>
      <a:lt2>
        <a:srgbClr val="894F36"/>
      </a:lt2>
      <a:accent1>
        <a:srgbClr val="007A3B"/>
      </a:accent1>
      <a:accent2>
        <a:srgbClr val="A0A0A0"/>
      </a:accent2>
      <a:accent3>
        <a:srgbClr val="EBF1EB"/>
      </a:accent3>
      <a:accent4>
        <a:srgbClr val="000000"/>
      </a:accent4>
      <a:accent5>
        <a:srgbClr val="AABEAF"/>
      </a:accent5>
      <a:accent6>
        <a:srgbClr val="919191"/>
      </a:accent6>
      <a:hlink>
        <a:srgbClr val="0072BC"/>
      </a:hlink>
      <a:folHlink>
        <a:srgbClr val="0072BC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20000"/>
          </a:spcBef>
          <a:defRPr sz="1400" dirty="0">
            <a:solidFill>
              <a:srgbClr val="FFFFFF"/>
            </a:solidFill>
            <a:cs typeface="Arial" charset="0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94F36"/>
        </a:lt2>
        <a:accent1>
          <a:srgbClr val="007A3B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AABEAF"/>
        </a:accent5>
        <a:accent6>
          <a:srgbClr val="919191"/>
        </a:accent6>
        <a:hlink>
          <a:srgbClr val="D4C78F"/>
        </a:hlink>
        <a:folHlink>
          <a:srgbClr val="C0B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LFI">
  <a:themeElements>
    <a:clrScheme name="LFI-Standar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A3E"/>
      </a:accent1>
      <a:accent2>
        <a:srgbClr val="83A71C"/>
      </a:accent2>
      <a:accent3>
        <a:srgbClr val="A01F04"/>
      </a:accent3>
      <a:accent4>
        <a:srgbClr val="D35D20"/>
      </a:accent4>
      <a:accent5>
        <a:srgbClr val="2D6977"/>
      </a:accent5>
      <a:accent6>
        <a:srgbClr val="942355"/>
      </a:accent6>
      <a:hlink>
        <a:srgbClr val="007A3E"/>
      </a:hlink>
      <a:folHlink>
        <a:srgbClr val="007A3E"/>
      </a:folHlink>
    </a:clrScheme>
    <a:fontScheme name="LFI Vorlage Entwurf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FI" id="{0CD9EC24-C87E-4AB1-AA5F-09EABAB6EB8D}" vid="{19FE76F6-AFDC-4D41-9968-9E1C41D80DCE}"/>
    </a:ext>
  </a:extLst>
</a:theme>
</file>

<file path=ppt/theme/theme12.xml><?xml version="1.0" encoding="utf-8"?>
<a:theme xmlns:a="http://schemas.openxmlformats.org/drawingml/2006/main" name="3_LFI">
  <a:themeElements>
    <a:clrScheme name="LFI-Standar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A3E"/>
      </a:accent1>
      <a:accent2>
        <a:srgbClr val="83A71C"/>
      </a:accent2>
      <a:accent3>
        <a:srgbClr val="A01F04"/>
      </a:accent3>
      <a:accent4>
        <a:srgbClr val="D35D20"/>
      </a:accent4>
      <a:accent5>
        <a:srgbClr val="2D6977"/>
      </a:accent5>
      <a:accent6>
        <a:srgbClr val="942355"/>
      </a:accent6>
      <a:hlink>
        <a:srgbClr val="007A3E"/>
      </a:hlink>
      <a:folHlink>
        <a:srgbClr val="007A3E"/>
      </a:folHlink>
    </a:clrScheme>
    <a:fontScheme name="LFI Vorlage Entwurf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FI" id="{0CD9EC24-C87E-4AB1-AA5F-09EABAB6EB8D}" vid="{19FE76F6-AFDC-4D41-9968-9E1C41D80DCE}"/>
    </a:ext>
  </a:extLst>
</a:theme>
</file>

<file path=ppt/theme/theme1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FI">
  <a:themeElements>
    <a:clrScheme name="LFI-Standar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A3E"/>
      </a:accent1>
      <a:accent2>
        <a:srgbClr val="83A71C"/>
      </a:accent2>
      <a:accent3>
        <a:srgbClr val="A01F04"/>
      </a:accent3>
      <a:accent4>
        <a:srgbClr val="D35D20"/>
      </a:accent4>
      <a:accent5>
        <a:srgbClr val="2D6977"/>
      </a:accent5>
      <a:accent6>
        <a:srgbClr val="942355"/>
      </a:accent6>
      <a:hlink>
        <a:srgbClr val="007A3E"/>
      </a:hlink>
      <a:folHlink>
        <a:srgbClr val="007A3E"/>
      </a:folHlink>
    </a:clrScheme>
    <a:fontScheme name="LFI Vorlage Entwurf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FI" id="{0CD9EC24-C87E-4AB1-AA5F-09EABAB6EB8D}" vid="{19FE76F6-AFDC-4D41-9968-9E1C41D80DCE}"/>
    </a:ext>
  </a:extLst>
</a:theme>
</file>

<file path=ppt/theme/theme3.xml><?xml version="1.0" encoding="utf-8"?>
<a:theme xmlns:a="http://schemas.openxmlformats.org/drawingml/2006/main" name="LK NÖ - Standard">
  <a:themeElements>
    <a:clrScheme name="LK Standard">
      <a:dk1>
        <a:srgbClr val="000000"/>
      </a:dk1>
      <a:lt1>
        <a:srgbClr val="FFFFFF"/>
      </a:lt1>
      <a:dk2>
        <a:srgbClr val="000000"/>
      </a:dk2>
      <a:lt2>
        <a:srgbClr val="BEB4AA"/>
      </a:lt2>
      <a:accent1>
        <a:srgbClr val="007E46"/>
      </a:accent1>
      <a:accent2>
        <a:srgbClr val="D7B487"/>
      </a:accent2>
      <a:accent3>
        <a:srgbClr val="964B3C"/>
      </a:accent3>
      <a:accent4>
        <a:srgbClr val="6E3C28"/>
      </a:accent4>
      <a:accent5>
        <a:srgbClr val="BEB4AA"/>
      </a:accent5>
      <a:accent6>
        <a:srgbClr val="6E8C96"/>
      </a:accent6>
      <a:hlink>
        <a:srgbClr val="007E46"/>
      </a:hlink>
      <a:folHlink>
        <a:srgbClr val="007E46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20000"/>
          </a:spcBef>
          <a:defRPr sz="1400" dirty="0">
            <a:solidFill>
              <a:srgbClr val="FFFFFF"/>
            </a:solidFill>
            <a:cs typeface="Arial" charset="0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94F36"/>
        </a:lt2>
        <a:accent1>
          <a:srgbClr val="007A3B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AABEAF"/>
        </a:accent5>
        <a:accent6>
          <a:srgbClr val="919191"/>
        </a:accent6>
        <a:hlink>
          <a:srgbClr val="D4C78F"/>
        </a:hlink>
        <a:folHlink>
          <a:srgbClr val="C0B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LK NÖ - Standard" id="{72ACE78B-5E11-4130-9D9E-0C5468DB45E2}" vid="{5C35744B-EFC7-42B2-AB78-DEDBE2087D6B}"/>
    </a:ext>
  </a:extLst>
</a:theme>
</file>

<file path=ppt/theme/theme4.xml><?xml version="1.0" encoding="utf-8"?>
<a:theme xmlns:a="http://schemas.openxmlformats.org/drawingml/2006/main" name="LK NÖ - Standard ohne Logo unten">
  <a:themeElements>
    <a:clrScheme name="LK-Standard">
      <a:dk1>
        <a:srgbClr val="000000"/>
      </a:dk1>
      <a:lt1>
        <a:srgbClr val="FFFFFF"/>
      </a:lt1>
      <a:dk2>
        <a:srgbClr val="000000"/>
      </a:dk2>
      <a:lt2>
        <a:srgbClr val="894F36"/>
      </a:lt2>
      <a:accent1>
        <a:srgbClr val="007A3B"/>
      </a:accent1>
      <a:accent2>
        <a:srgbClr val="A0A0A0"/>
      </a:accent2>
      <a:accent3>
        <a:srgbClr val="EBF1EB"/>
      </a:accent3>
      <a:accent4>
        <a:srgbClr val="000000"/>
      </a:accent4>
      <a:accent5>
        <a:srgbClr val="AABEAF"/>
      </a:accent5>
      <a:accent6>
        <a:srgbClr val="919191"/>
      </a:accent6>
      <a:hlink>
        <a:srgbClr val="0072BC"/>
      </a:hlink>
      <a:folHlink>
        <a:srgbClr val="0072BC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20000"/>
          </a:spcBef>
          <a:defRPr sz="1400" dirty="0">
            <a:solidFill>
              <a:srgbClr val="FFFFFF"/>
            </a:solidFill>
            <a:cs typeface="Arial" charset="0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94F36"/>
        </a:lt2>
        <a:accent1>
          <a:srgbClr val="007A3B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AABEAF"/>
        </a:accent5>
        <a:accent6>
          <a:srgbClr val="919191"/>
        </a:accent6>
        <a:hlink>
          <a:srgbClr val="D4C78F"/>
        </a:hlink>
        <a:folHlink>
          <a:srgbClr val="C0B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K NÖ - Standard Breitbild">
  <a:themeElements>
    <a:clrScheme name="LK Standard">
      <a:dk1>
        <a:srgbClr val="000000"/>
      </a:dk1>
      <a:lt1>
        <a:srgbClr val="FFFFFF"/>
      </a:lt1>
      <a:dk2>
        <a:srgbClr val="000000"/>
      </a:dk2>
      <a:lt2>
        <a:srgbClr val="BEB4AA"/>
      </a:lt2>
      <a:accent1>
        <a:srgbClr val="007E46"/>
      </a:accent1>
      <a:accent2>
        <a:srgbClr val="D7B487"/>
      </a:accent2>
      <a:accent3>
        <a:srgbClr val="964B3C"/>
      </a:accent3>
      <a:accent4>
        <a:srgbClr val="6E3C28"/>
      </a:accent4>
      <a:accent5>
        <a:srgbClr val="BEB4AA"/>
      </a:accent5>
      <a:accent6>
        <a:srgbClr val="6E8C96"/>
      </a:accent6>
      <a:hlink>
        <a:srgbClr val="007E46"/>
      </a:hlink>
      <a:folHlink>
        <a:srgbClr val="007E46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20000"/>
          </a:spcBef>
          <a:defRPr sz="1400" dirty="0">
            <a:solidFill>
              <a:srgbClr val="FFFFFF"/>
            </a:solidFill>
            <a:cs typeface="Arial" charset="0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94F36"/>
        </a:lt2>
        <a:accent1>
          <a:srgbClr val="007A3B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AABEAF"/>
        </a:accent5>
        <a:accent6>
          <a:srgbClr val="919191"/>
        </a:accent6>
        <a:hlink>
          <a:srgbClr val="D4C78F"/>
        </a:hlink>
        <a:folHlink>
          <a:srgbClr val="C0B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LK NÖ - Standard Breitbild" id="{0B2D523D-1C7C-45DA-A860-DF71F45AFE6B}" vid="{D7AA4D94-A75F-48C7-A4DC-F3FC459DB7D6}"/>
    </a:ext>
  </a:extLst>
</a:theme>
</file>

<file path=ppt/theme/theme6.xml><?xml version="1.0" encoding="utf-8"?>
<a:theme xmlns:a="http://schemas.openxmlformats.org/drawingml/2006/main" name="LK NÖ - Standard Breitbild ohne Logo unten">
  <a:themeElements>
    <a:clrScheme name="LK-Standard">
      <a:dk1>
        <a:srgbClr val="000000"/>
      </a:dk1>
      <a:lt1>
        <a:srgbClr val="FFFFFF"/>
      </a:lt1>
      <a:dk2>
        <a:srgbClr val="000000"/>
      </a:dk2>
      <a:lt2>
        <a:srgbClr val="894F36"/>
      </a:lt2>
      <a:accent1>
        <a:srgbClr val="007A3B"/>
      </a:accent1>
      <a:accent2>
        <a:srgbClr val="A0A0A0"/>
      </a:accent2>
      <a:accent3>
        <a:srgbClr val="EBF1EB"/>
      </a:accent3>
      <a:accent4>
        <a:srgbClr val="000000"/>
      </a:accent4>
      <a:accent5>
        <a:srgbClr val="AABEAF"/>
      </a:accent5>
      <a:accent6>
        <a:srgbClr val="919191"/>
      </a:accent6>
      <a:hlink>
        <a:srgbClr val="0072BC"/>
      </a:hlink>
      <a:folHlink>
        <a:srgbClr val="0072BC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20000"/>
          </a:spcBef>
          <a:defRPr sz="1400" dirty="0">
            <a:solidFill>
              <a:srgbClr val="FFFFFF"/>
            </a:solidFill>
            <a:cs typeface="Arial" charset="0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94F36"/>
        </a:lt2>
        <a:accent1>
          <a:srgbClr val="007A3B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AABEAF"/>
        </a:accent5>
        <a:accent6>
          <a:srgbClr val="919191"/>
        </a:accent6>
        <a:hlink>
          <a:srgbClr val="D4C78F"/>
        </a:hlink>
        <a:folHlink>
          <a:srgbClr val="C0B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e Bäuerinnen">
  <a:themeElements>
    <a:clrScheme name="LK Standard">
      <a:dk1>
        <a:srgbClr val="000000"/>
      </a:dk1>
      <a:lt1>
        <a:srgbClr val="FFFFFF"/>
      </a:lt1>
      <a:dk2>
        <a:srgbClr val="000000"/>
      </a:dk2>
      <a:lt2>
        <a:srgbClr val="BEB4AA"/>
      </a:lt2>
      <a:accent1>
        <a:srgbClr val="007E46"/>
      </a:accent1>
      <a:accent2>
        <a:srgbClr val="D7B487"/>
      </a:accent2>
      <a:accent3>
        <a:srgbClr val="964B3C"/>
      </a:accent3>
      <a:accent4>
        <a:srgbClr val="6E3C28"/>
      </a:accent4>
      <a:accent5>
        <a:srgbClr val="BEB4AA"/>
      </a:accent5>
      <a:accent6>
        <a:srgbClr val="6E8C96"/>
      </a:accent6>
      <a:hlink>
        <a:srgbClr val="007E46"/>
      </a:hlink>
      <a:folHlink>
        <a:srgbClr val="007E46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20000"/>
          </a:spcBef>
          <a:defRPr sz="1400" dirty="0">
            <a:solidFill>
              <a:srgbClr val="FFFFFF"/>
            </a:solidFill>
            <a:cs typeface="Arial" charset="0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94F36"/>
        </a:lt2>
        <a:accent1>
          <a:srgbClr val="007A3B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AABEAF"/>
        </a:accent5>
        <a:accent6>
          <a:srgbClr val="919191"/>
        </a:accent6>
        <a:hlink>
          <a:srgbClr val="D4C78F"/>
        </a:hlink>
        <a:folHlink>
          <a:srgbClr val="C0B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ie Bäuerinnen" id="{988E9940-EFD0-4524-834B-8BDBF51FACC6}" vid="{4EDF0594-4DD2-4B0A-830A-344F14E567FA}"/>
    </a:ext>
  </a:extLst>
</a:theme>
</file>

<file path=ppt/theme/theme8.xml><?xml version="1.0" encoding="utf-8"?>
<a:theme xmlns:a="http://schemas.openxmlformats.org/drawingml/2006/main" name="1_LK NÖ - Standard ohne Logo unten">
  <a:themeElements>
    <a:clrScheme name="LK-Standard">
      <a:dk1>
        <a:srgbClr val="000000"/>
      </a:dk1>
      <a:lt1>
        <a:srgbClr val="FFFFFF"/>
      </a:lt1>
      <a:dk2>
        <a:srgbClr val="000000"/>
      </a:dk2>
      <a:lt2>
        <a:srgbClr val="894F36"/>
      </a:lt2>
      <a:accent1>
        <a:srgbClr val="007A3B"/>
      </a:accent1>
      <a:accent2>
        <a:srgbClr val="A0A0A0"/>
      </a:accent2>
      <a:accent3>
        <a:srgbClr val="EBF1EB"/>
      </a:accent3>
      <a:accent4>
        <a:srgbClr val="000000"/>
      </a:accent4>
      <a:accent5>
        <a:srgbClr val="AABEAF"/>
      </a:accent5>
      <a:accent6>
        <a:srgbClr val="919191"/>
      </a:accent6>
      <a:hlink>
        <a:srgbClr val="0072BC"/>
      </a:hlink>
      <a:folHlink>
        <a:srgbClr val="0072BC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20000"/>
          </a:spcBef>
          <a:defRPr sz="1400" dirty="0">
            <a:solidFill>
              <a:srgbClr val="FFFFFF"/>
            </a:solidFill>
            <a:cs typeface="Arial" charset="0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94F36"/>
        </a:lt2>
        <a:accent1>
          <a:srgbClr val="007A3B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AABEAF"/>
        </a:accent5>
        <a:accent6>
          <a:srgbClr val="919191"/>
        </a:accent6>
        <a:hlink>
          <a:srgbClr val="D4C78F"/>
        </a:hlink>
        <a:folHlink>
          <a:srgbClr val="C0B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ie Bäuerinnen">
  <a:themeElements>
    <a:clrScheme name="LK Standard">
      <a:dk1>
        <a:srgbClr val="000000"/>
      </a:dk1>
      <a:lt1>
        <a:srgbClr val="FFFFFF"/>
      </a:lt1>
      <a:dk2>
        <a:srgbClr val="000000"/>
      </a:dk2>
      <a:lt2>
        <a:srgbClr val="BEB4AA"/>
      </a:lt2>
      <a:accent1>
        <a:srgbClr val="007E46"/>
      </a:accent1>
      <a:accent2>
        <a:srgbClr val="D7B487"/>
      </a:accent2>
      <a:accent3>
        <a:srgbClr val="964B3C"/>
      </a:accent3>
      <a:accent4>
        <a:srgbClr val="6E3C28"/>
      </a:accent4>
      <a:accent5>
        <a:srgbClr val="BEB4AA"/>
      </a:accent5>
      <a:accent6>
        <a:srgbClr val="6E8C96"/>
      </a:accent6>
      <a:hlink>
        <a:srgbClr val="007E46"/>
      </a:hlink>
      <a:folHlink>
        <a:srgbClr val="007E46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spcBef>
            <a:spcPct val="20000"/>
          </a:spcBef>
          <a:defRPr sz="1400" dirty="0">
            <a:solidFill>
              <a:srgbClr val="FFFFFF"/>
            </a:solidFill>
            <a:cs typeface="Arial" charset="0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94F36"/>
        </a:lt2>
        <a:accent1>
          <a:srgbClr val="007A3B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AABEAF"/>
        </a:accent5>
        <a:accent6>
          <a:srgbClr val="919191"/>
        </a:accent6>
        <a:hlink>
          <a:srgbClr val="D4C78F"/>
        </a:hlink>
        <a:folHlink>
          <a:srgbClr val="C0B1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ie Bäuerinnen" id="{988E9940-EFD0-4524-834B-8BDBF51FACC6}" vid="{4EDF0594-4DD2-4B0A-830A-344F14E567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773</Words>
  <Application>Microsoft Office PowerPoint</Application>
  <PresentationFormat>Bildschirmpräsentation (4:3)</PresentationFormat>
  <Paragraphs>227</Paragraphs>
  <Slides>37</Slides>
  <Notes>36</Notes>
  <HiddenSlides>0</HiddenSlides>
  <MMClips>0</MMClips>
  <ScaleCrop>false</ScaleCrop>
  <HeadingPairs>
    <vt:vector size="4" baseType="variant">
      <vt:variant>
        <vt:lpstr>Design</vt:lpstr>
      </vt:variant>
      <vt:variant>
        <vt:i4>12</vt:i4>
      </vt:variant>
      <vt:variant>
        <vt:lpstr>Folientitel</vt:lpstr>
      </vt:variant>
      <vt:variant>
        <vt:i4>37</vt:i4>
      </vt:variant>
    </vt:vector>
  </HeadingPairs>
  <TitlesOfParts>
    <vt:vector size="49" baseType="lpstr">
      <vt:lpstr>LFI</vt:lpstr>
      <vt:lpstr>1_LFI</vt:lpstr>
      <vt:lpstr>LK NÖ - Standard</vt:lpstr>
      <vt:lpstr>LK NÖ - Standard ohne Logo unten</vt:lpstr>
      <vt:lpstr>LK NÖ - Standard Breitbild</vt:lpstr>
      <vt:lpstr>LK NÖ - Standard Breitbild ohne Logo unten</vt:lpstr>
      <vt:lpstr>Die Bäuerinnen</vt:lpstr>
      <vt:lpstr>1_LK NÖ - Standard ohne Logo unten</vt:lpstr>
      <vt:lpstr>1_Die Bäuerinnen</vt:lpstr>
      <vt:lpstr>2_LK NÖ - Standard ohne Logo unten</vt:lpstr>
      <vt:lpstr>2_LFI</vt:lpstr>
      <vt:lpstr>3_LFI</vt:lpstr>
      <vt:lpstr>Kennzahlen der doppelten Buchführung </vt:lpstr>
      <vt:lpstr>Ablauf der zwei Einheiten </vt:lpstr>
      <vt:lpstr>Rückmeldung und Erfahrungsaustausch – Kontrolle der Buchhaltungen </vt:lpstr>
      <vt:lpstr>Bilanzanalyse </vt:lpstr>
      <vt:lpstr>Bilanzanalyse </vt:lpstr>
      <vt:lpstr>Analyse der Kapitalstruktur </vt:lpstr>
      <vt:lpstr>Eigenkapitalanteil    </vt:lpstr>
      <vt:lpstr>Beispiel  </vt:lpstr>
      <vt:lpstr>Verschuldungsgrad</vt:lpstr>
      <vt:lpstr>Beispiel  </vt:lpstr>
      <vt:lpstr>Fazit  </vt:lpstr>
      <vt:lpstr>Analyse der Vermögensstruktur </vt:lpstr>
      <vt:lpstr>Anlagenintensität  </vt:lpstr>
      <vt:lpstr>Beispiel </vt:lpstr>
      <vt:lpstr>Grad des Umlaufvermögens  </vt:lpstr>
      <vt:lpstr>Beispiel </vt:lpstr>
      <vt:lpstr>Antwort </vt:lpstr>
      <vt:lpstr>Fazit</vt:lpstr>
      <vt:lpstr>Beurteilung von Kapitalverwendung </vt:lpstr>
      <vt:lpstr>Goldene Bilanzregel im engeren Sinn </vt:lpstr>
      <vt:lpstr>Beispiel </vt:lpstr>
      <vt:lpstr>Goldene Bilanzregel im weiteren Sinn </vt:lpstr>
      <vt:lpstr>Beispiel </vt:lpstr>
      <vt:lpstr>Antwort </vt:lpstr>
      <vt:lpstr>Analyse der Stabilität  </vt:lpstr>
      <vt:lpstr>Veralterungsgrad  </vt:lpstr>
      <vt:lpstr>Beispiel  </vt:lpstr>
      <vt:lpstr>Eigenkapitalsveränderung  </vt:lpstr>
      <vt:lpstr>Beispiel Bilanz </vt:lpstr>
      <vt:lpstr>Beispiel Betriebskonzept </vt:lpstr>
      <vt:lpstr>Kapitaldienstgrenzen  (KDG)</vt:lpstr>
      <vt:lpstr>Exkurs Ermittlung Kapitaldienst </vt:lpstr>
      <vt:lpstr>Berechnung der langfristigen KDG</vt:lpstr>
      <vt:lpstr>Mittelfristige KDG </vt:lpstr>
      <vt:lpstr>Kurzfristige KDG </vt:lpstr>
      <vt:lpstr>Auf einen Blick </vt:lpstr>
      <vt:lpstr>Beispiel BK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Kennzahlen der doppelten Buchführung</dc:title>
  <dc:creator>lk_admin</dc:creator>
  <cp:lastModifiedBy>lk_admin</cp:lastModifiedBy>
  <cp:revision>18</cp:revision>
  <cp:lastPrinted>2020-03-04T14:19:34Z</cp:lastPrinted>
  <dcterms:created xsi:type="dcterms:W3CDTF">2020-03-02T12:55:15Z</dcterms:created>
  <dcterms:modified xsi:type="dcterms:W3CDTF">2020-03-04T14:22:04Z</dcterms:modified>
</cp:coreProperties>
</file>